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08" r:id="rId1"/>
  </p:sldMasterIdLst>
  <p:notesMasterIdLst>
    <p:notesMasterId r:id="rId31"/>
  </p:notesMasterIdLst>
  <p:sldIdLst>
    <p:sldId id="256" r:id="rId2"/>
    <p:sldId id="257" r:id="rId3"/>
    <p:sldId id="258" r:id="rId4"/>
    <p:sldId id="261" r:id="rId5"/>
    <p:sldId id="262" r:id="rId6"/>
    <p:sldId id="263" r:id="rId7"/>
    <p:sldId id="267" r:id="rId8"/>
    <p:sldId id="268" r:id="rId9"/>
    <p:sldId id="269" r:id="rId10"/>
    <p:sldId id="270" r:id="rId11"/>
    <p:sldId id="272" r:id="rId12"/>
    <p:sldId id="273" r:id="rId13"/>
    <p:sldId id="275" r:id="rId14"/>
    <p:sldId id="265" r:id="rId15"/>
    <p:sldId id="266" r:id="rId16"/>
    <p:sldId id="276" r:id="rId17"/>
    <p:sldId id="277" r:id="rId18"/>
    <p:sldId id="278" r:id="rId19"/>
    <p:sldId id="281" r:id="rId20"/>
    <p:sldId id="295" r:id="rId21"/>
    <p:sldId id="296" r:id="rId22"/>
    <p:sldId id="294" r:id="rId23"/>
    <p:sldId id="280" r:id="rId24"/>
    <p:sldId id="282" r:id="rId25"/>
    <p:sldId id="284" r:id="rId26"/>
    <p:sldId id="285" r:id="rId27"/>
    <p:sldId id="287" r:id="rId28"/>
    <p:sldId id="288" r:id="rId29"/>
    <p:sldId id="293" r:id="rId30"/>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DDD9"/>
    <a:srgbClr val="6D8759"/>
    <a:srgbClr val="E1F7D1"/>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42"/>
    <p:restoredTop sz="96327"/>
  </p:normalViewPr>
  <p:slideViewPr>
    <p:cSldViewPr snapToGrid="0">
      <p:cViewPr varScale="1">
        <p:scale>
          <a:sx n="63" d="100"/>
          <a:sy n="63" d="100"/>
        </p:scale>
        <p:origin x="200" y="15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FB399-E41A-7A44-B8E0-791A24B052AF}" type="datetimeFigureOut">
              <a:rPr lang="en-ES" smtClean="0"/>
              <a:t>10/12/22</a:t>
            </a:fld>
            <a:endParaRPr lang="en-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47DB3D-0A8E-5F4A-B257-3E8D86FB0C11}" type="slidenum">
              <a:rPr lang="en-ES" smtClean="0"/>
              <a:t>‹#›</a:t>
            </a:fld>
            <a:endParaRPr lang="en-ES"/>
          </a:p>
        </p:txBody>
      </p:sp>
    </p:spTree>
    <p:extLst>
      <p:ext uri="{BB962C8B-B14F-4D97-AF65-F5344CB8AC3E}">
        <p14:creationId xmlns:p14="http://schemas.microsoft.com/office/powerpoint/2010/main" val="2514153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7B4BA-B38F-3359-6F82-B250BD5D28B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ES"/>
          </a:p>
        </p:txBody>
      </p:sp>
      <p:sp>
        <p:nvSpPr>
          <p:cNvPr id="3" name="Subtitle 2">
            <a:extLst>
              <a:ext uri="{FF2B5EF4-FFF2-40B4-BE49-F238E27FC236}">
                <a16:creationId xmlns:a16="http://schemas.microsoft.com/office/drawing/2014/main" id="{F4D42A6C-27EA-2FEF-C6F6-114240A9D1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ES"/>
          </a:p>
        </p:txBody>
      </p:sp>
      <p:sp>
        <p:nvSpPr>
          <p:cNvPr id="4" name="Date Placeholder 3">
            <a:extLst>
              <a:ext uri="{FF2B5EF4-FFF2-40B4-BE49-F238E27FC236}">
                <a16:creationId xmlns:a16="http://schemas.microsoft.com/office/drawing/2014/main" id="{698CDA20-3356-B686-8B89-58DF86F764F0}"/>
              </a:ext>
            </a:extLst>
          </p:cNvPr>
          <p:cNvSpPr>
            <a:spLocks noGrp="1"/>
          </p:cNvSpPr>
          <p:nvPr>
            <p:ph type="dt" sz="half" idx="10"/>
          </p:nvPr>
        </p:nvSpPr>
        <p:spPr/>
        <p:txBody>
          <a:bodyPr/>
          <a:lstStyle/>
          <a:p>
            <a:fld id="{3F186057-0A03-2C41-B06E-F48D0FC770F1}" type="datetime1">
              <a:rPr lang="es-ES_tradnl" smtClean="0"/>
              <a:t>10/12/22</a:t>
            </a:fld>
            <a:endParaRPr lang="en-US" dirty="0"/>
          </a:p>
        </p:txBody>
      </p:sp>
      <p:sp>
        <p:nvSpPr>
          <p:cNvPr id="5" name="Footer Placeholder 4">
            <a:extLst>
              <a:ext uri="{FF2B5EF4-FFF2-40B4-BE49-F238E27FC236}">
                <a16:creationId xmlns:a16="http://schemas.microsoft.com/office/drawing/2014/main" id="{2CA64CC1-54DA-74C3-23C0-A46D4E1C144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4F577ED-83E3-55AD-9A8B-4974F0D8E4EA}"/>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90659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20807-9A05-9B71-5553-ECAD4BAA5F7E}"/>
              </a:ext>
            </a:extLst>
          </p:cNvPr>
          <p:cNvSpPr>
            <a:spLocks noGrp="1"/>
          </p:cNvSpPr>
          <p:nvPr>
            <p:ph type="title"/>
          </p:nvPr>
        </p:nvSpPr>
        <p:spPr/>
        <p:txBody>
          <a:bodyPr/>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C17EE8E5-40D0-AADC-960F-7DB52D89FC0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BDADFFCA-6780-8038-C56E-0663837C6D63}"/>
              </a:ext>
            </a:extLst>
          </p:cNvPr>
          <p:cNvSpPr>
            <a:spLocks noGrp="1"/>
          </p:cNvSpPr>
          <p:nvPr>
            <p:ph type="dt" sz="half" idx="10"/>
          </p:nvPr>
        </p:nvSpPr>
        <p:spPr/>
        <p:txBody>
          <a:bodyPr/>
          <a:lstStyle/>
          <a:p>
            <a:fld id="{8A132432-78F5-E54F-89D7-3DA88CA61F55}" type="datetime1">
              <a:rPr lang="es-ES_tradnl" smtClean="0"/>
              <a:t>10/12/22</a:t>
            </a:fld>
            <a:endParaRPr lang="en-US" dirty="0"/>
          </a:p>
        </p:txBody>
      </p:sp>
      <p:sp>
        <p:nvSpPr>
          <p:cNvPr id="5" name="Footer Placeholder 4">
            <a:extLst>
              <a:ext uri="{FF2B5EF4-FFF2-40B4-BE49-F238E27FC236}">
                <a16:creationId xmlns:a16="http://schemas.microsoft.com/office/drawing/2014/main" id="{422DAB87-864F-C6F1-E0FD-A17BF206F0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734BE4D-B7D8-E9EF-F129-07CAAFDA09B2}"/>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25066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61C035-9113-91D8-6658-57B98D51A0E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E6569176-A442-A49D-E0A0-110EFEFAF41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5D1D3713-AF18-9405-F219-6FAFBA081504}"/>
              </a:ext>
            </a:extLst>
          </p:cNvPr>
          <p:cNvSpPr>
            <a:spLocks noGrp="1"/>
          </p:cNvSpPr>
          <p:nvPr>
            <p:ph type="dt" sz="half" idx="10"/>
          </p:nvPr>
        </p:nvSpPr>
        <p:spPr/>
        <p:txBody>
          <a:bodyPr/>
          <a:lstStyle/>
          <a:p>
            <a:fld id="{323CF5F2-03FC-6F40-9223-50A90908E4F4}" type="datetime1">
              <a:rPr lang="es-ES_tradnl" smtClean="0"/>
              <a:t>10/12/22</a:t>
            </a:fld>
            <a:endParaRPr lang="en-US" dirty="0"/>
          </a:p>
        </p:txBody>
      </p:sp>
      <p:sp>
        <p:nvSpPr>
          <p:cNvPr id="5" name="Footer Placeholder 4">
            <a:extLst>
              <a:ext uri="{FF2B5EF4-FFF2-40B4-BE49-F238E27FC236}">
                <a16:creationId xmlns:a16="http://schemas.microsoft.com/office/drawing/2014/main" id="{11C75C24-E155-4FFE-EEF5-5021C58D79B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909AB93-C418-A73E-B07C-0329DD810F40}"/>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782974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0BFB-6914-3BE3-8A9F-18EBBCAA6042}"/>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90B5066F-6FF1-CB19-3B56-4CF306EE3535}"/>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ES" dirty="0"/>
          </a:p>
        </p:txBody>
      </p:sp>
      <p:sp>
        <p:nvSpPr>
          <p:cNvPr id="4" name="Date Placeholder 3">
            <a:extLst>
              <a:ext uri="{FF2B5EF4-FFF2-40B4-BE49-F238E27FC236}">
                <a16:creationId xmlns:a16="http://schemas.microsoft.com/office/drawing/2014/main" id="{D7ABA01E-956A-9F2B-B41A-08A28CC3AA47}"/>
              </a:ext>
            </a:extLst>
          </p:cNvPr>
          <p:cNvSpPr>
            <a:spLocks noGrp="1"/>
          </p:cNvSpPr>
          <p:nvPr>
            <p:ph type="dt" sz="half" idx="10"/>
          </p:nvPr>
        </p:nvSpPr>
        <p:spPr/>
        <p:txBody>
          <a:bodyPr/>
          <a:lstStyle/>
          <a:p>
            <a:fld id="{277F220F-0FFE-464E-9843-968C88C8FA6F}" type="datetime1">
              <a:rPr lang="es-ES_tradnl" smtClean="0"/>
              <a:t>10/12/22</a:t>
            </a:fld>
            <a:endParaRPr lang="en-US" dirty="0"/>
          </a:p>
        </p:txBody>
      </p:sp>
      <p:sp>
        <p:nvSpPr>
          <p:cNvPr id="5" name="Footer Placeholder 4">
            <a:extLst>
              <a:ext uri="{FF2B5EF4-FFF2-40B4-BE49-F238E27FC236}">
                <a16:creationId xmlns:a16="http://schemas.microsoft.com/office/drawing/2014/main" id="{2150E902-DDE4-95B1-1714-D7C8FD984ED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C764A02-9EC5-27EE-E41D-217F7F6966CB}"/>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33243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6ACA-2CB7-8D24-D97A-963D76C0493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ES"/>
          </a:p>
        </p:txBody>
      </p:sp>
      <p:sp>
        <p:nvSpPr>
          <p:cNvPr id="3" name="Text Placeholder 2">
            <a:extLst>
              <a:ext uri="{FF2B5EF4-FFF2-40B4-BE49-F238E27FC236}">
                <a16:creationId xmlns:a16="http://schemas.microsoft.com/office/drawing/2014/main" id="{9AB055EC-3F4F-6577-FD50-4F20F5016C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D8640D8-48CC-8979-400B-E6EEBC3C2289}"/>
              </a:ext>
            </a:extLst>
          </p:cNvPr>
          <p:cNvSpPr>
            <a:spLocks noGrp="1"/>
          </p:cNvSpPr>
          <p:nvPr>
            <p:ph type="dt" sz="half" idx="10"/>
          </p:nvPr>
        </p:nvSpPr>
        <p:spPr/>
        <p:txBody>
          <a:bodyPr/>
          <a:lstStyle/>
          <a:p>
            <a:fld id="{6F6518DB-EB0A-1B4F-AA20-8B0220EB0E2B}" type="datetime1">
              <a:rPr lang="es-ES_tradnl" smtClean="0"/>
              <a:t>10/12/22</a:t>
            </a:fld>
            <a:endParaRPr lang="en-US" dirty="0"/>
          </a:p>
        </p:txBody>
      </p:sp>
      <p:sp>
        <p:nvSpPr>
          <p:cNvPr id="5" name="Footer Placeholder 4">
            <a:extLst>
              <a:ext uri="{FF2B5EF4-FFF2-40B4-BE49-F238E27FC236}">
                <a16:creationId xmlns:a16="http://schemas.microsoft.com/office/drawing/2014/main" id="{61DA09EA-BD49-2043-8337-792146BC8F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0D947E-C271-59B4-8463-16AAE11C2921}"/>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391820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8E7B5-15EF-0E61-E93B-F75B9003A6AF}"/>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BFDDD135-ED62-BEE7-144F-C69C751259A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Content Placeholder 3">
            <a:extLst>
              <a:ext uri="{FF2B5EF4-FFF2-40B4-BE49-F238E27FC236}">
                <a16:creationId xmlns:a16="http://schemas.microsoft.com/office/drawing/2014/main" id="{E5E1A867-90C5-73FC-4EB7-AF970DBAD6A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Date Placeholder 4">
            <a:extLst>
              <a:ext uri="{FF2B5EF4-FFF2-40B4-BE49-F238E27FC236}">
                <a16:creationId xmlns:a16="http://schemas.microsoft.com/office/drawing/2014/main" id="{C4DB8394-5C4B-01D7-04E9-2CA1655F9BE2}"/>
              </a:ext>
            </a:extLst>
          </p:cNvPr>
          <p:cNvSpPr>
            <a:spLocks noGrp="1"/>
          </p:cNvSpPr>
          <p:nvPr>
            <p:ph type="dt" sz="half" idx="10"/>
          </p:nvPr>
        </p:nvSpPr>
        <p:spPr/>
        <p:txBody>
          <a:bodyPr/>
          <a:lstStyle/>
          <a:p>
            <a:fld id="{A28D4D0A-06AE-C743-9377-39EA0C87F9FD}" type="datetime1">
              <a:rPr lang="es-ES_tradnl" smtClean="0"/>
              <a:t>10/12/22</a:t>
            </a:fld>
            <a:endParaRPr lang="en-US" dirty="0"/>
          </a:p>
        </p:txBody>
      </p:sp>
      <p:sp>
        <p:nvSpPr>
          <p:cNvPr id="6" name="Footer Placeholder 5">
            <a:extLst>
              <a:ext uri="{FF2B5EF4-FFF2-40B4-BE49-F238E27FC236}">
                <a16:creationId xmlns:a16="http://schemas.microsoft.com/office/drawing/2014/main" id="{7BCCB3F7-DF99-DBFC-D6BC-BC83E0A8C02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C10F7F8-8C0C-1AF6-905B-B0163F9C69F4}"/>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196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EACB7-02F8-D2D9-61E4-D74056B748F6}"/>
              </a:ext>
            </a:extLst>
          </p:cNvPr>
          <p:cNvSpPr>
            <a:spLocks noGrp="1"/>
          </p:cNvSpPr>
          <p:nvPr>
            <p:ph type="title"/>
          </p:nvPr>
        </p:nvSpPr>
        <p:spPr>
          <a:xfrm>
            <a:off x="839788" y="365125"/>
            <a:ext cx="10515600" cy="1325563"/>
          </a:xfrm>
        </p:spPr>
        <p:txBody>
          <a:bodyPr/>
          <a:lstStyle/>
          <a:p>
            <a:r>
              <a:rPr lang="en-GB"/>
              <a:t>Click to edit Master title style</a:t>
            </a:r>
            <a:endParaRPr lang="en-ES"/>
          </a:p>
        </p:txBody>
      </p:sp>
      <p:sp>
        <p:nvSpPr>
          <p:cNvPr id="3" name="Text Placeholder 2">
            <a:extLst>
              <a:ext uri="{FF2B5EF4-FFF2-40B4-BE49-F238E27FC236}">
                <a16:creationId xmlns:a16="http://schemas.microsoft.com/office/drawing/2014/main" id="{ED75862B-E9CD-6F5D-380D-B72061FFCD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3E20DAA-88ED-DBE5-072D-80ABC338BF3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Text Placeholder 4">
            <a:extLst>
              <a:ext uri="{FF2B5EF4-FFF2-40B4-BE49-F238E27FC236}">
                <a16:creationId xmlns:a16="http://schemas.microsoft.com/office/drawing/2014/main" id="{0D3C3DC3-CA5F-0117-796F-4E78792243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F6B5432-A73C-39F0-4614-E854225F0FB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Date Placeholder 6">
            <a:extLst>
              <a:ext uri="{FF2B5EF4-FFF2-40B4-BE49-F238E27FC236}">
                <a16:creationId xmlns:a16="http://schemas.microsoft.com/office/drawing/2014/main" id="{4856F59F-1BA5-4CAF-48A7-BB903E950B7E}"/>
              </a:ext>
            </a:extLst>
          </p:cNvPr>
          <p:cNvSpPr>
            <a:spLocks noGrp="1"/>
          </p:cNvSpPr>
          <p:nvPr>
            <p:ph type="dt" sz="half" idx="10"/>
          </p:nvPr>
        </p:nvSpPr>
        <p:spPr/>
        <p:txBody>
          <a:bodyPr/>
          <a:lstStyle/>
          <a:p>
            <a:fld id="{C8D41FE0-1651-4E4E-889D-E88FCD1E5BEB}" type="datetime1">
              <a:rPr lang="es-ES_tradnl" smtClean="0"/>
              <a:t>10/12/22</a:t>
            </a:fld>
            <a:endParaRPr lang="en-US" dirty="0"/>
          </a:p>
        </p:txBody>
      </p:sp>
      <p:sp>
        <p:nvSpPr>
          <p:cNvPr id="8" name="Footer Placeholder 7">
            <a:extLst>
              <a:ext uri="{FF2B5EF4-FFF2-40B4-BE49-F238E27FC236}">
                <a16:creationId xmlns:a16="http://schemas.microsoft.com/office/drawing/2014/main" id="{361EA78F-9805-A06B-7658-A9D3797C4E9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693566A-40FA-CA13-D2B3-A713403AD1EA}"/>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4033375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ED6C8-4D9A-C181-69B7-D3722D85D491}"/>
              </a:ext>
            </a:extLst>
          </p:cNvPr>
          <p:cNvSpPr>
            <a:spLocks noGrp="1"/>
          </p:cNvSpPr>
          <p:nvPr>
            <p:ph type="title"/>
          </p:nvPr>
        </p:nvSpPr>
        <p:spPr/>
        <p:txBody>
          <a:bodyPr/>
          <a:lstStyle/>
          <a:p>
            <a:r>
              <a:rPr lang="en-GB"/>
              <a:t>Click to edit Master title style</a:t>
            </a:r>
            <a:endParaRPr lang="en-ES"/>
          </a:p>
        </p:txBody>
      </p:sp>
      <p:sp>
        <p:nvSpPr>
          <p:cNvPr id="3" name="Date Placeholder 2">
            <a:extLst>
              <a:ext uri="{FF2B5EF4-FFF2-40B4-BE49-F238E27FC236}">
                <a16:creationId xmlns:a16="http://schemas.microsoft.com/office/drawing/2014/main" id="{C7F067CF-E8BD-E588-D91E-4A293B4ECFFB}"/>
              </a:ext>
            </a:extLst>
          </p:cNvPr>
          <p:cNvSpPr>
            <a:spLocks noGrp="1"/>
          </p:cNvSpPr>
          <p:nvPr>
            <p:ph type="dt" sz="half" idx="10"/>
          </p:nvPr>
        </p:nvSpPr>
        <p:spPr/>
        <p:txBody>
          <a:bodyPr/>
          <a:lstStyle/>
          <a:p>
            <a:fld id="{32D634D9-97BF-9249-B70F-E2A89A1314A8}" type="datetime1">
              <a:rPr lang="es-ES_tradnl" smtClean="0"/>
              <a:t>10/12/22</a:t>
            </a:fld>
            <a:endParaRPr lang="en-US" dirty="0"/>
          </a:p>
        </p:txBody>
      </p:sp>
      <p:sp>
        <p:nvSpPr>
          <p:cNvPr id="4" name="Footer Placeholder 3">
            <a:extLst>
              <a:ext uri="{FF2B5EF4-FFF2-40B4-BE49-F238E27FC236}">
                <a16:creationId xmlns:a16="http://schemas.microsoft.com/office/drawing/2014/main" id="{DAA7B85F-E456-F3FD-25D0-EAC56130750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906A816-3F65-C839-C9C0-0AF3412178D2}"/>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544729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EE585C-D829-FE5D-3A97-322FEBB7C2F0}"/>
              </a:ext>
            </a:extLst>
          </p:cNvPr>
          <p:cNvSpPr>
            <a:spLocks noGrp="1"/>
          </p:cNvSpPr>
          <p:nvPr>
            <p:ph type="dt" sz="half" idx="10"/>
          </p:nvPr>
        </p:nvSpPr>
        <p:spPr/>
        <p:txBody>
          <a:bodyPr/>
          <a:lstStyle/>
          <a:p>
            <a:fld id="{B559C027-3A80-B749-A914-C44A200D72C3}" type="datetime1">
              <a:rPr lang="es-ES_tradnl" smtClean="0"/>
              <a:t>10/12/22</a:t>
            </a:fld>
            <a:endParaRPr lang="en-US" dirty="0"/>
          </a:p>
        </p:txBody>
      </p:sp>
      <p:sp>
        <p:nvSpPr>
          <p:cNvPr id="3" name="Footer Placeholder 2">
            <a:extLst>
              <a:ext uri="{FF2B5EF4-FFF2-40B4-BE49-F238E27FC236}">
                <a16:creationId xmlns:a16="http://schemas.microsoft.com/office/drawing/2014/main" id="{81715CE3-3CCD-F8A3-EA19-63F008C89A8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A21CE93-3ECF-6420-F29F-73B712015D2D}"/>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973621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F218F-392E-2FA8-0665-E7EF2743673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Content Placeholder 2">
            <a:extLst>
              <a:ext uri="{FF2B5EF4-FFF2-40B4-BE49-F238E27FC236}">
                <a16:creationId xmlns:a16="http://schemas.microsoft.com/office/drawing/2014/main" id="{421641DC-18EF-204C-6A22-46A62ECAF5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Text Placeholder 3">
            <a:extLst>
              <a:ext uri="{FF2B5EF4-FFF2-40B4-BE49-F238E27FC236}">
                <a16:creationId xmlns:a16="http://schemas.microsoft.com/office/drawing/2014/main" id="{5B787A8B-B3AC-03A2-1B67-7D29C546B5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7DE2640-1B19-B974-58CB-FEDD232E3AAF}"/>
              </a:ext>
            </a:extLst>
          </p:cNvPr>
          <p:cNvSpPr>
            <a:spLocks noGrp="1"/>
          </p:cNvSpPr>
          <p:nvPr>
            <p:ph type="dt" sz="half" idx="10"/>
          </p:nvPr>
        </p:nvSpPr>
        <p:spPr/>
        <p:txBody>
          <a:bodyPr/>
          <a:lstStyle/>
          <a:p>
            <a:fld id="{282B96BD-ACC4-0B42-AEB7-D3297B4C3A3C}" type="datetime1">
              <a:rPr lang="es-ES_tradnl" smtClean="0"/>
              <a:t>10/12/22</a:t>
            </a:fld>
            <a:endParaRPr lang="en-US" dirty="0"/>
          </a:p>
        </p:txBody>
      </p:sp>
      <p:sp>
        <p:nvSpPr>
          <p:cNvPr id="6" name="Footer Placeholder 5">
            <a:extLst>
              <a:ext uri="{FF2B5EF4-FFF2-40B4-BE49-F238E27FC236}">
                <a16:creationId xmlns:a16="http://schemas.microsoft.com/office/drawing/2014/main" id="{39024D40-AA37-669E-6C22-3274BBCF24B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E26F9C-0290-94BF-60C5-C760F2B31803}"/>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169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ADBF8-4D52-0D57-EAE0-8F290BDF16C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Picture Placeholder 2">
            <a:extLst>
              <a:ext uri="{FF2B5EF4-FFF2-40B4-BE49-F238E27FC236}">
                <a16:creationId xmlns:a16="http://schemas.microsoft.com/office/drawing/2014/main" id="{14B9977A-B863-49D4-505B-F014B7DABA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S"/>
          </a:p>
        </p:txBody>
      </p:sp>
      <p:sp>
        <p:nvSpPr>
          <p:cNvPr id="4" name="Text Placeholder 3">
            <a:extLst>
              <a:ext uri="{FF2B5EF4-FFF2-40B4-BE49-F238E27FC236}">
                <a16:creationId xmlns:a16="http://schemas.microsoft.com/office/drawing/2014/main" id="{4DE802A5-649C-50A8-F50E-2FDAE41869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3554835-FE76-A887-C028-24C7914277A4}"/>
              </a:ext>
            </a:extLst>
          </p:cNvPr>
          <p:cNvSpPr>
            <a:spLocks noGrp="1"/>
          </p:cNvSpPr>
          <p:nvPr>
            <p:ph type="dt" sz="half" idx="10"/>
          </p:nvPr>
        </p:nvSpPr>
        <p:spPr/>
        <p:txBody>
          <a:bodyPr/>
          <a:lstStyle/>
          <a:p>
            <a:fld id="{E6A60D6E-4393-9143-A4AF-A3F9149FA0FD}" type="datetime1">
              <a:rPr lang="es-ES_tradnl" smtClean="0"/>
              <a:t>10/12/22</a:t>
            </a:fld>
            <a:endParaRPr lang="en-US" dirty="0"/>
          </a:p>
        </p:txBody>
      </p:sp>
      <p:sp>
        <p:nvSpPr>
          <p:cNvPr id="6" name="Footer Placeholder 5">
            <a:extLst>
              <a:ext uri="{FF2B5EF4-FFF2-40B4-BE49-F238E27FC236}">
                <a16:creationId xmlns:a16="http://schemas.microsoft.com/office/drawing/2014/main" id="{19B16428-44CD-0451-040E-5B6FBD1FEB2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2C889C7-9D30-D126-F91B-26D4932E8F4C}"/>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05957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AE9B8A-C60F-1FFF-2499-016F61E6A0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ES"/>
          </a:p>
        </p:txBody>
      </p:sp>
      <p:sp>
        <p:nvSpPr>
          <p:cNvPr id="3" name="Text Placeholder 2">
            <a:extLst>
              <a:ext uri="{FF2B5EF4-FFF2-40B4-BE49-F238E27FC236}">
                <a16:creationId xmlns:a16="http://schemas.microsoft.com/office/drawing/2014/main" id="{8F8A34E0-5B0E-BD26-695E-F03FD0B1CD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F15A1A94-CA7A-2038-5949-37DCCAC179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6937E4-29D8-B148-8444-05529821FF5E}" type="datetime1">
              <a:rPr lang="es-ES_tradnl" smtClean="0"/>
              <a:t>10/12/22</a:t>
            </a:fld>
            <a:endParaRPr lang="en-US" dirty="0"/>
          </a:p>
        </p:txBody>
      </p:sp>
      <p:sp>
        <p:nvSpPr>
          <p:cNvPr id="5" name="Footer Placeholder 4">
            <a:extLst>
              <a:ext uri="{FF2B5EF4-FFF2-40B4-BE49-F238E27FC236}">
                <a16:creationId xmlns:a16="http://schemas.microsoft.com/office/drawing/2014/main" id="{07AA18DC-D400-BEB4-32B8-05B67E6787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BA01CA8-4DDE-3AC4-EA8C-8DFFFF12EE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62588521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hyperlink" Target="https://arxiv.org/abs/2006.12847" TargetMode="External"/><Relationship Id="rId5" Type="http://schemas.openxmlformats.org/officeDocument/2006/relationships/hyperlink" Target="https://github.com/facebookresearch/denoiser" TargetMode="Externa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5.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hilipperemy/deep-speaker" TargetMode="External"/><Relationship Id="rId2" Type="http://schemas.openxmlformats.org/officeDocument/2006/relationships/hyperlink" Target="https://arxiv.org/pdf/1705.02304.pdf"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audio" Target="../media/media16.wav"/><Relationship Id="rId13" Type="http://schemas.microsoft.com/office/2007/relationships/media" Target="../media/media19.wav"/><Relationship Id="rId18" Type="http://schemas.openxmlformats.org/officeDocument/2006/relationships/image" Target="../media/image5.png"/><Relationship Id="rId3" Type="http://schemas.microsoft.com/office/2007/relationships/media" Target="../media/media14.wav"/><Relationship Id="rId7" Type="http://schemas.microsoft.com/office/2007/relationships/media" Target="../media/media16.wav"/><Relationship Id="rId12" Type="http://schemas.openxmlformats.org/officeDocument/2006/relationships/audio" Target="../media/media18.wav"/><Relationship Id="rId17" Type="http://schemas.openxmlformats.org/officeDocument/2006/relationships/image" Target="../media/image29.png"/><Relationship Id="rId2" Type="http://schemas.openxmlformats.org/officeDocument/2006/relationships/audio" Target="../media/media13.wav"/><Relationship Id="rId16" Type="http://schemas.openxmlformats.org/officeDocument/2006/relationships/hyperlink" Target="https://arxiv.org/pdf/1705.02304.pdf" TargetMode="External"/><Relationship Id="rId1" Type="http://schemas.microsoft.com/office/2007/relationships/media" Target="../media/media13.wav"/><Relationship Id="rId6" Type="http://schemas.openxmlformats.org/officeDocument/2006/relationships/audio" Target="../media/media15.wav"/><Relationship Id="rId11" Type="http://schemas.microsoft.com/office/2007/relationships/media" Target="../media/media18.wav"/><Relationship Id="rId5" Type="http://schemas.microsoft.com/office/2007/relationships/media" Target="../media/media15.wav"/><Relationship Id="rId15" Type="http://schemas.openxmlformats.org/officeDocument/2006/relationships/slideLayout" Target="../slideLayouts/slideLayout2.xml"/><Relationship Id="rId10" Type="http://schemas.openxmlformats.org/officeDocument/2006/relationships/audio" Target="../media/media17.wav"/><Relationship Id="rId4" Type="http://schemas.openxmlformats.org/officeDocument/2006/relationships/audio" Target="../media/media14.wav"/><Relationship Id="rId9" Type="http://schemas.microsoft.com/office/2007/relationships/media" Target="../media/media17.wav"/><Relationship Id="rId14" Type="http://schemas.openxmlformats.org/officeDocument/2006/relationships/audio" Target="../media/media19.wav"/></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jpe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coqui-ai/TTS" TargetMode="External"/><Relationship Id="rId2" Type="http://schemas.openxmlformats.org/officeDocument/2006/relationships/hyperlink" Target="https://arxiv.org/pdf/2106.06103.pdf"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microsoft.com/office/2007/relationships/media" Target="../media/media21.wav"/><Relationship Id="rId7" Type="http://schemas.openxmlformats.org/officeDocument/2006/relationships/image" Target="../media/image5.png"/><Relationship Id="rId2" Type="http://schemas.openxmlformats.org/officeDocument/2006/relationships/audio" Target="../media/media20.wav"/><Relationship Id="rId1" Type="http://schemas.microsoft.com/office/2007/relationships/media" Target="../media/media20.wav"/><Relationship Id="rId6" Type="http://schemas.openxmlformats.org/officeDocument/2006/relationships/image" Target="../media/image32.png"/><Relationship Id="rId5" Type="http://schemas.openxmlformats.org/officeDocument/2006/relationships/slideLayout" Target="../slideLayouts/slideLayout2.xml"/><Relationship Id="rId4" Type="http://schemas.openxmlformats.org/officeDocument/2006/relationships/audio" Target="../media/media21.wav"/></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p3"/><Relationship Id="rId1" Type="http://schemas.microsoft.com/office/2007/relationships/media" Target="../media/media22.mp3"/><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p3"/><Relationship Id="rId1" Type="http://schemas.microsoft.com/office/2007/relationships/media" Target="../media/media23.mp3"/><Relationship Id="rId5" Type="http://schemas.openxmlformats.org/officeDocument/2006/relationships/image" Target="../media/image5.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olab.research.google.com/drive/1T2ucPAtvb8sfPxFz8j_YOri3e8RpYd2N#scrollTo=fKOb70c2BoUT" TargetMode="External"/><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hyperlink" Target="https://github.com/jianfch/stable-ts"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4.mp3"/><Relationship Id="rId1" Type="http://schemas.microsoft.com/office/2007/relationships/media" Target="../media/media24.mp3"/><Relationship Id="rId6" Type="http://schemas.openxmlformats.org/officeDocument/2006/relationships/image" Target="../media/image46.png"/><Relationship Id="rId5" Type="http://schemas.openxmlformats.org/officeDocument/2006/relationships/hyperlink" Target="http://recherche.ircam.fr/pub/dafx11/Papers/31_e.pdf" TargetMode="External"/><Relationship Id="rId4" Type="http://schemas.openxmlformats.org/officeDocument/2006/relationships/hyperlink" Target="https://github.com/CPJKU/madm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3"/><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jpeg"/><Relationship Id="rId11" Type="http://schemas.openxmlformats.org/officeDocument/2006/relationships/image" Target="../media/image5.png"/><Relationship Id="rId5" Type="http://schemas.openxmlformats.org/officeDocument/2006/relationships/slideLayout" Target="../slideLayouts/slideLayout2.xml"/><Relationship Id="rId10" Type="http://schemas.openxmlformats.org/officeDocument/2006/relationships/image" Target="../media/image4.png"/><Relationship Id="rId4" Type="http://schemas.openxmlformats.org/officeDocument/2006/relationships/audio" Target="../media/media2.mp3"/><Relationship Id="rId9" Type="http://schemas.openxmlformats.org/officeDocument/2006/relationships/hyperlink" Target="https://github.com/JorgeArellanoSubias/Rap-Music-Generato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microsoft.com/office/2007/relationships/media" Target="../media/media4.mp3"/><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slideLayout" Target="../slideLayouts/slideLayout2.xml"/><Relationship Id="rId15" Type="http://schemas.openxmlformats.org/officeDocument/2006/relationships/image" Target="../media/image5.png"/><Relationship Id="rId10" Type="http://schemas.openxmlformats.org/officeDocument/2006/relationships/image" Target="../media/image12.jpeg"/><Relationship Id="rId4" Type="http://schemas.openxmlformats.org/officeDocument/2006/relationships/audio" Target="../media/media4.mp3"/><Relationship Id="rId9" Type="http://schemas.openxmlformats.org/officeDocument/2006/relationships/image" Target="../media/image11.jpeg"/><Relationship Id="rId1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hyperlink" Target="https://arxiv.org/pdf/2111.03600.pdf"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s://github.com/facebookresearch/demucs" TargetMode="Externa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audio" Target="../media/media8.mp3"/><Relationship Id="rId13" Type="http://schemas.openxmlformats.org/officeDocument/2006/relationships/image" Target="../media/image20.png"/><Relationship Id="rId3" Type="http://schemas.microsoft.com/office/2007/relationships/media" Target="../media/media6.mp3"/><Relationship Id="rId7" Type="http://schemas.microsoft.com/office/2007/relationships/media" Target="../media/media8.mp3"/><Relationship Id="rId12" Type="http://schemas.openxmlformats.org/officeDocument/2006/relationships/image" Target="../media/image19.png"/><Relationship Id="rId17" Type="http://schemas.openxmlformats.org/officeDocument/2006/relationships/image" Target="../media/image23.jpeg"/><Relationship Id="rId2" Type="http://schemas.openxmlformats.org/officeDocument/2006/relationships/audio" Target="../media/media5.mp3"/><Relationship Id="rId16" Type="http://schemas.openxmlformats.org/officeDocument/2006/relationships/image" Target="../media/image5.png"/><Relationship Id="rId1" Type="http://schemas.microsoft.com/office/2007/relationships/media" Target="../media/media5.mp3"/><Relationship Id="rId6" Type="http://schemas.openxmlformats.org/officeDocument/2006/relationships/audio" Target="../media/media7.mp3"/><Relationship Id="rId11" Type="http://schemas.openxmlformats.org/officeDocument/2006/relationships/slideLayout" Target="../slideLayouts/slideLayout2.xml"/><Relationship Id="rId5" Type="http://schemas.microsoft.com/office/2007/relationships/media" Target="../media/media7.mp3"/><Relationship Id="rId15" Type="http://schemas.openxmlformats.org/officeDocument/2006/relationships/image" Target="../media/image22.png"/><Relationship Id="rId10" Type="http://schemas.openxmlformats.org/officeDocument/2006/relationships/audio" Target="../media/media9.mp3"/><Relationship Id="rId4" Type="http://schemas.openxmlformats.org/officeDocument/2006/relationships/audio" Target="../media/media6.mp3"/><Relationship Id="rId9" Type="http://schemas.microsoft.com/office/2007/relationships/media" Target="../media/media9.mp3"/><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openai/whisper" TargetMode="External"/><Relationship Id="rId1" Type="http://schemas.openxmlformats.org/officeDocument/2006/relationships/slideLayout" Target="../slideLayouts/slideLayout2.xml"/><Relationship Id="rId4" Type="http://schemas.openxmlformats.org/officeDocument/2006/relationships/hyperlink" Target="https://cdn.openai.com/papers/whisper.pdf"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25.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9">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EE09021-D33F-926A-29F8-EF78893911B6}"/>
              </a:ext>
            </a:extLst>
          </p:cNvPr>
          <p:cNvSpPr>
            <a:spLocks noGrp="1"/>
          </p:cNvSpPr>
          <p:nvPr>
            <p:ph type="ctrTitle"/>
          </p:nvPr>
        </p:nvSpPr>
        <p:spPr>
          <a:xfrm>
            <a:off x="1314824" y="735106"/>
            <a:ext cx="10053763" cy="2928470"/>
          </a:xfrm>
        </p:spPr>
        <p:txBody>
          <a:bodyPr anchor="b">
            <a:normAutofit/>
          </a:bodyPr>
          <a:lstStyle/>
          <a:p>
            <a:pPr algn="l"/>
            <a:r>
              <a:rPr lang="en-GB" sz="4800">
                <a:solidFill>
                  <a:srgbClr val="FFFFFF"/>
                </a:solidFill>
              </a:rPr>
              <a:t>D</a:t>
            </a:r>
            <a:r>
              <a:rPr lang="en-ES" sz="4800">
                <a:solidFill>
                  <a:srgbClr val="FFFFFF"/>
                </a:solidFill>
              </a:rPr>
              <a:t>evelop of a Text-To-Rap system</a:t>
            </a:r>
          </a:p>
        </p:txBody>
      </p:sp>
      <p:sp>
        <p:nvSpPr>
          <p:cNvPr id="3" name="Subtitle 2">
            <a:extLst>
              <a:ext uri="{FF2B5EF4-FFF2-40B4-BE49-F238E27FC236}">
                <a16:creationId xmlns:a16="http://schemas.microsoft.com/office/drawing/2014/main" id="{6BAEC0F5-8FA3-B92A-E8D5-B3C3EFBEA4DD}"/>
              </a:ext>
            </a:extLst>
          </p:cNvPr>
          <p:cNvSpPr>
            <a:spLocks noGrp="1"/>
          </p:cNvSpPr>
          <p:nvPr>
            <p:ph type="subTitle" idx="1"/>
          </p:nvPr>
        </p:nvSpPr>
        <p:spPr>
          <a:xfrm>
            <a:off x="1350682" y="4870824"/>
            <a:ext cx="10005951" cy="1458258"/>
          </a:xfrm>
        </p:spPr>
        <p:txBody>
          <a:bodyPr anchor="ctr">
            <a:normAutofit/>
          </a:bodyPr>
          <a:lstStyle/>
          <a:p>
            <a:pPr algn="l"/>
            <a:r>
              <a:rPr lang="en-ES"/>
              <a:t>Deep Learning for Audio Signal Processing Final Project </a:t>
            </a:r>
          </a:p>
          <a:p>
            <a:pPr algn="l"/>
            <a:r>
              <a:rPr lang="en-ES"/>
              <a:t>Pablo Marcos Manchón</a:t>
            </a:r>
          </a:p>
        </p:txBody>
      </p:sp>
    </p:spTree>
    <p:extLst>
      <p:ext uri="{BB962C8B-B14F-4D97-AF65-F5344CB8AC3E}">
        <p14:creationId xmlns:p14="http://schemas.microsoft.com/office/powerpoint/2010/main" val="1025327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FB85468-A288-2487-345D-B7CCE14E6AF2}"/>
              </a:ext>
            </a:extLst>
          </p:cNvPr>
          <p:cNvSpPr txBox="1">
            <a:spLocks/>
          </p:cNvSpPr>
          <p:nvPr/>
        </p:nvSpPr>
        <p:spPr>
          <a:xfrm>
            <a:off x="470157" y="422817"/>
            <a:ext cx="11251685" cy="10410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4000" b="0" i="0" u="none" strike="noStrike" kern="1200" cap="none" spc="0" normalizeH="0" baseline="0" noProof="0" dirty="0">
                <a:ln>
                  <a:noFill/>
                </a:ln>
                <a:solidFill>
                  <a:prstClr val="black"/>
                </a:solidFill>
                <a:effectLst/>
                <a:uLnTx/>
                <a:uFillTx/>
                <a:latin typeface="Calibri Light" panose="020F0302020204030204"/>
                <a:ea typeface="+mj-ea"/>
                <a:cs typeface="+mj-cs"/>
              </a:rPr>
              <a:t>4. Data processing</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rPr>
              <a:t> 4.3 Denoising</a:t>
            </a:r>
          </a:p>
        </p:txBody>
      </p:sp>
      <p:pic>
        <p:nvPicPr>
          <p:cNvPr id="25602" name="Picture 2" descr="Schema representing the structure of Demucs,&#10;    with a convolutional encoder, an LSTM, and a decoder based on transposed convolutions.">
            <a:extLst>
              <a:ext uri="{FF2B5EF4-FFF2-40B4-BE49-F238E27FC236}">
                <a16:creationId xmlns:a16="http://schemas.microsoft.com/office/drawing/2014/main" id="{4C164069-1281-6144-5E11-DF157FE27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4761" y="943350"/>
            <a:ext cx="5177777" cy="408622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837DF658-F5C4-692C-FD1D-EC04AC74D4A3}"/>
              </a:ext>
            </a:extLst>
          </p:cNvPr>
          <p:cNvSpPr>
            <a:spLocks noGrp="1"/>
          </p:cNvSpPr>
          <p:nvPr>
            <p:ph idx="1"/>
          </p:nvPr>
        </p:nvSpPr>
        <p:spPr>
          <a:xfrm>
            <a:off x="550689" y="1560947"/>
            <a:ext cx="5140108" cy="3855056"/>
          </a:xfrm>
        </p:spPr>
        <p:txBody>
          <a:bodyPr anchor="t">
            <a:normAutofit lnSpcReduction="10000"/>
          </a:bodyPr>
          <a:lstStyle/>
          <a:p>
            <a:r>
              <a:rPr lang="en-GB" sz="2000" dirty="0"/>
              <a:t>Denoise the vocal audios to improve the results (better audio quality will imply better TTS system).</a:t>
            </a:r>
          </a:p>
          <a:p>
            <a:r>
              <a:rPr lang="en-GB" sz="2000" dirty="0"/>
              <a:t>Use of </a:t>
            </a:r>
            <a:r>
              <a:rPr lang="en-GB" sz="2000" dirty="0">
                <a:solidFill>
                  <a:srgbClr val="1B1F23"/>
                </a:solidFill>
                <a:latin typeface=".SFNS-Regular_wdth_opsz180000_GRAD_wght2580000"/>
              </a:rPr>
              <a:t>Real Time Speech Enhancement in the Waveform Domain, </a:t>
            </a:r>
            <a:r>
              <a:rPr lang="en-GB" sz="2000" dirty="0" err="1">
                <a:solidFill>
                  <a:srgbClr val="1B1F23"/>
                </a:solidFill>
                <a:latin typeface=".SFNS-Regular_wdth_opsz180000_GRAD_wght2580000"/>
              </a:rPr>
              <a:t>Interspeech</a:t>
            </a:r>
            <a:r>
              <a:rPr lang="en-GB" sz="2000" dirty="0">
                <a:solidFill>
                  <a:srgbClr val="1B1F23"/>
                </a:solidFill>
                <a:latin typeface=".SFNS-Regular_wdth_opsz180000_GRAD_wght2580000"/>
              </a:rPr>
              <a:t> 2020 (</a:t>
            </a:r>
            <a:r>
              <a:rPr lang="en-GB" sz="2000" dirty="0">
                <a:solidFill>
                  <a:srgbClr val="1B1F23"/>
                </a:solidFill>
                <a:latin typeface=".SFNS-Regular_wdth_opsz180000_GRAD_wght2580000"/>
                <a:hlinkClick r:id="rId5"/>
              </a:rPr>
              <a:t>Github</a:t>
            </a:r>
            <a:r>
              <a:rPr lang="en-GB" sz="2000" dirty="0">
                <a:solidFill>
                  <a:srgbClr val="1B1F23"/>
                </a:solidFill>
                <a:latin typeface=".SFNS-Regular_wdth_opsz180000_GRAD_wght2580000"/>
              </a:rPr>
              <a:t>).</a:t>
            </a:r>
            <a:endParaRPr lang="en-GB" sz="2000" dirty="0"/>
          </a:p>
          <a:p>
            <a:r>
              <a:rPr lang="en-GB" sz="2000" b="1" dirty="0"/>
              <a:t>Step finally discarded. </a:t>
            </a:r>
          </a:p>
          <a:p>
            <a:pPr lvl="1"/>
            <a:r>
              <a:rPr lang="en-GB" sz="1600" dirty="0"/>
              <a:t>Not trained to remove noise like the one in our audio tracks (base voices).</a:t>
            </a:r>
          </a:p>
          <a:p>
            <a:pPr lvl="1"/>
            <a:r>
              <a:rPr lang="en-GB" sz="1600" dirty="0"/>
              <a:t>Other denoisers have been tried without good results.</a:t>
            </a:r>
          </a:p>
          <a:p>
            <a:pPr lvl="1"/>
            <a:r>
              <a:rPr lang="en-GB" sz="1600" b="1" dirty="0"/>
              <a:t>Maybe, a speaker separator would be needed</a:t>
            </a:r>
          </a:p>
          <a:p>
            <a:r>
              <a:rPr lang="en-GB" sz="2000" dirty="0"/>
              <a:t>Example of noisy audio:</a:t>
            </a:r>
          </a:p>
          <a:p>
            <a:endParaRPr lang="en-GB" sz="2000" dirty="0"/>
          </a:p>
        </p:txBody>
      </p:sp>
      <p:sp>
        <p:nvSpPr>
          <p:cNvPr id="6" name="TextBox 5">
            <a:extLst>
              <a:ext uri="{FF2B5EF4-FFF2-40B4-BE49-F238E27FC236}">
                <a16:creationId xmlns:a16="http://schemas.microsoft.com/office/drawing/2014/main" id="{1766D360-CBDC-14F5-909E-FD05A8EF09E1}"/>
              </a:ext>
            </a:extLst>
          </p:cNvPr>
          <p:cNvSpPr txBox="1"/>
          <p:nvPr/>
        </p:nvSpPr>
        <p:spPr>
          <a:xfrm>
            <a:off x="400443" y="5539069"/>
            <a:ext cx="6100762" cy="738664"/>
          </a:xfrm>
          <a:prstGeom prst="rect">
            <a:avLst/>
          </a:prstGeom>
          <a:noFill/>
        </p:spPr>
        <p:txBody>
          <a:bodyPr wrap="square">
            <a:spAutoFit/>
          </a:bodyPr>
          <a:lstStyle/>
          <a:p>
            <a:r>
              <a:rPr lang="en-GB" sz="1400" dirty="0"/>
              <a:t>Real Time Speech Enhancement in the Waveform Domain.</a:t>
            </a:r>
          </a:p>
          <a:p>
            <a:r>
              <a:rPr lang="en-GB" sz="1400" dirty="0"/>
              <a:t>Alexandre </a:t>
            </a:r>
            <a:r>
              <a:rPr lang="en-GB" sz="1400" dirty="0" err="1"/>
              <a:t>Defossez</a:t>
            </a:r>
            <a:r>
              <a:rPr lang="en-GB" sz="1400" dirty="0"/>
              <a:t>, Gabriel </a:t>
            </a:r>
            <a:r>
              <a:rPr lang="en-GB" sz="1400" dirty="0" err="1"/>
              <a:t>Synnaeve</a:t>
            </a:r>
            <a:r>
              <a:rPr lang="en-GB" sz="1400" dirty="0"/>
              <a:t>, Yossi Adi</a:t>
            </a:r>
            <a:r>
              <a:rPr lang="en-ES" sz="1400" dirty="0"/>
              <a:t>.</a:t>
            </a:r>
          </a:p>
          <a:p>
            <a:r>
              <a:rPr lang="en-GB" sz="1400" dirty="0">
                <a:hlinkClick r:id="rId6"/>
              </a:rPr>
              <a:t>https://</a:t>
            </a:r>
            <a:r>
              <a:rPr lang="en-GB" sz="1400" dirty="0" err="1">
                <a:hlinkClick r:id="rId6"/>
              </a:rPr>
              <a:t>arxiv.org</a:t>
            </a:r>
            <a:r>
              <a:rPr lang="en-GB" sz="1400" dirty="0">
                <a:hlinkClick r:id="rId6"/>
              </a:rPr>
              <a:t>/abs/2006.12847</a:t>
            </a:r>
            <a:endParaRPr lang="en-GB" sz="1400" dirty="0"/>
          </a:p>
        </p:txBody>
      </p:sp>
      <p:sp>
        <p:nvSpPr>
          <p:cNvPr id="7" name="TextBox 6">
            <a:extLst>
              <a:ext uri="{FF2B5EF4-FFF2-40B4-BE49-F238E27FC236}">
                <a16:creationId xmlns:a16="http://schemas.microsoft.com/office/drawing/2014/main" id="{ECE212C6-7515-A5AE-87E3-38E53D0701B6}"/>
              </a:ext>
            </a:extLst>
          </p:cNvPr>
          <p:cNvSpPr txBox="1"/>
          <p:nvPr/>
        </p:nvSpPr>
        <p:spPr>
          <a:xfrm>
            <a:off x="7715250" y="5229225"/>
            <a:ext cx="2216376" cy="369332"/>
          </a:xfrm>
          <a:prstGeom prst="rect">
            <a:avLst/>
          </a:prstGeom>
          <a:noFill/>
        </p:spPr>
        <p:txBody>
          <a:bodyPr wrap="none" rtlCol="0">
            <a:spAutoFit/>
          </a:bodyPr>
          <a:lstStyle/>
          <a:p>
            <a:r>
              <a:rPr lang="en-ES" dirty="0"/>
              <a:t>Denoiser architecture</a:t>
            </a:r>
          </a:p>
        </p:txBody>
      </p:sp>
      <p:pic>
        <p:nvPicPr>
          <p:cNvPr id="11" name="4.3_denoise_noisy_example_cut" descr="4.3_denoise_noisy_example_cut">
            <a:hlinkClick r:id="" action="ppaction://media"/>
            <a:extLst>
              <a:ext uri="{FF2B5EF4-FFF2-40B4-BE49-F238E27FC236}">
                <a16:creationId xmlns:a16="http://schemas.microsoft.com/office/drawing/2014/main" id="{3E60B44F-25EF-F1B9-BCB5-8004D1A8B88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450824" y="4603204"/>
            <a:ext cx="812800" cy="812800"/>
          </a:xfrm>
          <a:prstGeom prst="rect">
            <a:avLst/>
          </a:prstGeom>
        </p:spPr>
      </p:pic>
      <p:sp>
        <p:nvSpPr>
          <p:cNvPr id="13" name="Slide Number Placeholder 12">
            <a:extLst>
              <a:ext uri="{FF2B5EF4-FFF2-40B4-BE49-F238E27FC236}">
                <a16:creationId xmlns:a16="http://schemas.microsoft.com/office/drawing/2014/main" id="{6C1DDD54-5036-E739-ABA6-E7119AE55365}"/>
              </a:ext>
            </a:extLst>
          </p:cNvPr>
          <p:cNvSpPr>
            <a:spLocks noGrp="1"/>
          </p:cNvSpPr>
          <p:nvPr>
            <p:ph type="sldNum" sz="quarter" idx="12"/>
          </p:nvPr>
        </p:nvSpPr>
        <p:spPr/>
        <p:txBody>
          <a:bodyPr/>
          <a:lstStyle/>
          <a:p>
            <a:fld id="{8A7A6979-0714-4377-B894-6BE4C2D6E202}" type="slidenum">
              <a:rPr lang="en-US" smtClean="0"/>
              <a:pPr/>
              <a:t>10</a:t>
            </a:fld>
            <a:endParaRPr lang="en-US" dirty="0"/>
          </a:p>
        </p:txBody>
      </p:sp>
    </p:spTree>
    <p:extLst>
      <p:ext uri="{BB962C8B-B14F-4D97-AF65-F5344CB8AC3E}">
        <p14:creationId xmlns:p14="http://schemas.microsoft.com/office/powerpoint/2010/main" val="814305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0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FB85468-A288-2487-345D-B7CCE14E6AF2}"/>
              </a:ext>
            </a:extLst>
          </p:cNvPr>
          <p:cNvSpPr txBox="1">
            <a:spLocks/>
          </p:cNvSpPr>
          <p:nvPr/>
        </p:nvSpPr>
        <p:spPr>
          <a:xfrm>
            <a:off x="470157" y="422817"/>
            <a:ext cx="11251685" cy="10410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4000" b="0" i="0" u="none" strike="noStrike" kern="1200" cap="none" spc="0" normalizeH="0" baseline="0" noProof="0" dirty="0">
                <a:ln>
                  <a:noFill/>
                </a:ln>
                <a:solidFill>
                  <a:prstClr val="black"/>
                </a:solidFill>
                <a:effectLst/>
                <a:uLnTx/>
                <a:uFillTx/>
                <a:latin typeface="Calibri Light" panose="020F0302020204030204"/>
                <a:ea typeface="+mj-ea"/>
                <a:cs typeface="+mj-cs"/>
              </a:rPr>
              <a:t>4. Data processing</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rPr>
              <a:t> 4.4 Segment cutting</a:t>
            </a:r>
          </a:p>
        </p:txBody>
      </p:sp>
      <p:sp>
        <p:nvSpPr>
          <p:cNvPr id="2" name="Content Placeholder 2">
            <a:extLst>
              <a:ext uri="{FF2B5EF4-FFF2-40B4-BE49-F238E27FC236}">
                <a16:creationId xmlns:a16="http://schemas.microsoft.com/office/drawing/2014/main" id="{C0FE0A8B-4DE9-B053-B60B-64F96198CB63}"/>
              </a:ext>
            </a:extLst>
          </p:cNvPr>
          <p:cNvSpPr>
            <a:spLocks noGrp="1"/>
          </p:cNvSpPr>
          <p:nvPr>
            <p:ph idx="1"/>
          </p:nvPr>
        </p:nvSpPr>
        <p:spPr>
          <a:xfrm>
            <a:off x="550689" y="1560946"/>
            <a:ext cx="5140108" cy="4389837"/>
          </a:xfrm>
        </p:spPr>
        <p:txBody>
          <a:bodyPr anchor="t">
            <a:normAutofit/>
          </a:bodyPr>
          <a:lstStyle/>
          <a:p>
            <a:r>
              <a:rPr lang="en-GB" sz="2000" dirty="0"/>
              <a:t>Cut tracks with vocals of all songs into segments for further training of the system</a:t>
            </a:r>
          </a:p>
          <a:p>
            <a:r>
              <a:rPr lang="en-GB" sz="2000" dirty="0"/>
              <a:t>Use of timestamps per phrase provided by whisper</a:t>
            </a:r>
          </a:p>
          <a:p>
            <a:r>
              <a:rPr lang="en-GB" sz="2000" dirty="0"/>
              <a:t>Creation of a file associating each audio fragment with its text</a:t>
            </a:r>
          </a:p>
          <a:p>
            <a:r>
              <a:rPr lang="en-GB" sz="2000" dirty="0"/>
              <a:t>In total 9.055 sentences with 7.42 hours of speech</a:t>
            </a:r>
          </a:p>
          <a:p>
            <a:r>
              <a:rPr lang="en-GB" sz="2000" dirty="0"/>
              <a:t>Example: </a:t>
            </a:r>
          </a:p>
          <a:p>
            <a:pPr lvl="1"/>
            <a:r>
              <a:rPr lang="en-GB" sz="1800" dirty="0"/>
              <a:t>Text: “</a:t>
            </a:r>
            <a:r>
              <a:rPr lang="en-GB" sz="1800" dirty="0" err="1"/>
              <a:t>Busco</a:t>
            </a:r>
            <a:r>
              <a:rPr lang="en-GB" sz="1800" dirty="0"/>
              <a:t> </a:t>
            </a:r>
            <a:r>
              <a:rPr lang="en-GB" sz="1800" dirty="0" err="1"/>
              <a:t>una</a:t>
            </a:r>
            <a:r>
              <a:rPr lang="en-GB" sz="1800" dirty="0"/>
              <a:t> </a:t>
            </a:r>
            <a:r>
              <a:rPr lang="en-GB" sz="1800" dirty="0" err="1"/>
              <a:t>calma</a:t>
            </a:r>
            <a:r>
              <a:rPr lang="en-GB" sz="1800" dirty="0"/>
              <a:t> </a:t>
            </a:r>
            <a:r>
              <a:rPr lang="en-GB" sz="1800" dirty="0" err="1"/>
              <a:t>inalcanzable</a:t>
            </a:r>
            <a:r>
              <a:rPr lang="en-GB" sz="1800" dirty="0"/>
              <a:t>, la </a:t>
            </a:r>
            <a:r>
              <a:rPr lang="en-GB" sz="1800" dirty="0" err="1"/>
              <a:t>atmósfera</a:t>
            </a:r>
            <a:r>
              <a:rPr lang="en-GB" sz="1800" dirty="0"/>
              <a:t> </a:t>
            </a:r>
            <a:r>
              <a:rPr lang="en-GB" sz="1800" dirty="0" err="1"/>
              <a:t>aquí</a:t>
            </a:r>
            <a:r>
              <a:rPr lang="en-GB" sz="1800" dirty="0"/>
              <a:t> no es </a:t>
            </a:r>
            <a:r>
              <a:rPr lang="en-GB" sz="1800" dirty="0" err="1"/>
              <a:t>fiable</a:t>
            </a:r>
            <a:r>
              <a:rPr lang="en-GB" sz="1800" dirty="0"/>
              <a:t>”</a:t>
            </a:r>
          </a:p>
          <a:p>
            <a:pPr lvl="1"/>
            <a:r>
              <a:rPr lang="en-GB" sz="1800" dirty="0"/>
              <a:t>Filename: segment1.wav</a:t>
            </a:r>
          </a:p>
        </p:txBody>
      </p:sp>
      <p:pic>
        <p:nvPicPr>
          <p:cNvPr id="4" name="Picture 3" descr="Graphical user interface, text&#10;&#10;Description automatically generated">
            <a:extLst>
              <a:ext uri="{FF2B5EF4-FFF2-40B4-BE49-F238E27FC236}">
                <a16:creationId xmlns:a16="http://schemas.microsoft.com/office/drawing/2014/main" id="{B7F61EDD-A3D2-CEEA-8CCF-1F674F261185}"/>
              </a:ext>
            </a:extLst>
          </p:cNvPr>
          <p:cNvPicPr>
            <a:picLocks noChangeAspect="1"/>
          </p:cNvPicPr>
          <p:nvPr/>
        </p:nvPicPr>
        <p:blipFill>
          <a:blip r:embed="rId4"/>
          <a:stretch>
            <a:fillRect/>
          </a:stretch>
        </p:blipFill>
        <p:spPr>
          <a:xfrm>
            <a:off x="5986855" y="635350"/>
            <a:ext cx="5455716" cy="4389838"/>
          </a:xfrm>
          <a:prstGeom prst="rect">
            <a:avLst/>
          </a:prstGeom>
        </p:spPr>
      </p:pic>
      <p:pic>
        <p:nvPicPr>
          <p:cNvPr id="5" name="segment1" descr="segment1">
            <a:hlinkClick r:id="" action="ppaction://media"/>
            <a:extLst>
              <a:ext uri="{FF2B5EF4-FFF2-40B4-BE49-F238E27FC236}">
                <a16:creationId xmlns:a16="http://schemas.microsoft.com/office/drawing/2014/main" id="{C33A428B-96BB-0FAC-F0A3-D7F61CDF65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903380" y="4956591"/>
            <a:ext cx="812800" cy="812800"/>
          </a:xfrm>
          <a:prstGeom prst="rect">
            <a:avLst/>
          </a:prstGeom>
        </p:spPr>
      </p:pic>
      <p:sp>
        <p:nvSpPr>
          <p:cNvPr id="7" name="Slide Number Placeholder 6">
            <a:extLst>
              <a:ext uri="{FF2B5EF4-FFF2-40B4-BE49-F238E27FC236}">
                <a16:creationId xmlns:a16="http://schemas.microsoft.com/office/drawing/2014/main" id="{89F2E9C6-2EEC-1B09-4C27-0A80D3D1378C}"/>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Tree>
    <p:extLst>
      <p:ext uri="{BB962C8B-B14F-4D97-AF65-F5344CB8AC3E}">
        <p14:creationId xmlns:p14="http://schemas.microsoft.com/office/powerpoint/2010/main" val="99171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FB85468-A288-2487-345D-B7CCE14E6AF2}"/>
              </a:ext>
            </a:extLst>
          </p:cNvPr>
          <p:cNvSpPr txBox="1">
            <a:spLocks/>
          </p:cNvSpPr>
          <p:nvPr/>
        </p:nvSpPr>
        <p:spPr>
          <a:xfrm>
            <a:off x="470157" y="422817"/>
            <a:ext cx="11251685" cy="10410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4000" b="0" i="0" u="none" strike="noStrike" kern="1200" cap="none" spc="0" normalizeH="0" baseline="0" noProof="0" dirty="0">
                <a:ln>
                  <a:noFill/>
                </a:ln>
                <a:solidFill>
                  <a:prstClr val="black"/>
                </a:solidFill>
                <a:effectLst/>
                <a:uLnTx/>
                <a:uFillTx/>
                <a:latin typeface="Calibri Light" panose="020F0302020204030204"/>
                <a:ea typeface="+mj-ea"/>
                <a:cs typeface="+mj-cs"/>
              </a:rPr>
              <a:t>4. Data processing</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rPr>
              <a:t> 4.5 Speaker identification</a:t>
            </a:r>
          </a:p>
          <a:p>
            <a:pPr marL="0" marR="0" lvl="0" indent="0" algn="l" defTabSz="914400" rtl="0" eaLnBrk="1" fontAlgn="auto" latinLnBrk="0" hangingPunct="1">
              <a:lnSpc>
                <a:spcPct val="90000"/>
              </a:lnSpc>
              <a:spcBef>
                <a:spcPct val="0"/>
              </a:spcBef>
              <a:spcAft>
                <a:spcPts val="0"/>
              </a:spcAft>
              <a:buClrTx/>
              <a:buSzTx/>
              <a:buFontTx/>
              <a:buNone/>
              <a:tabLst/>
              <a:defRPr/>
            </a:pPr>
            <a:endParaRPr lang="en-ES" sz="2400" dirty="0">
              <a:solidFill>
                <a:prstClr val="black"/>
              </a:solidFill>
              <a:latin typeface="Calibri Light" panose="020F0302020204030204"/>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2" name="Slide Number Placeholder 1">
            <a:extLst>
              <a:ext uri="{FF2B5EF4-FFF2-40B4-BE49-F238E27FC236}">
                <a16:creationId xmlns:a16="http://schemas.microsoft.com/office/drawing/2014/main" id="{C3CF1424-D7ED-1BA3-E74C-D7206B095773}"/>
              </a:ext>
            </a:extLst>
          </p:cNvPr>
          <p:cNvSpPr>
            <a:spLocks noGrp="1"/>
          </p:cNvSpPr>
          <p:nvPr>
            <p:ph type="sldNum" sz="quarter" idx="12"/>
          </p:nvPr>
        </p:nvSpPr>
        <p:spPr/>
        <p:txBody>
          <a:bodyPr/>
          <a:lstStyle/>
          <a:p>
            <a:fld id="{8A7A6979-0714-4377-B894-6BE4C2D6E202}" type="slidenum">
              <a:rPr lang="en-US" smtClean="0"/>
              <a:pPr/>
              <a:t>12</a:t>
            </a:fld>
            <a:endParaRPr lang="en-US" dirty="0"/>
          </a:p>
        </p:txBody>
      </p:sp>
      <p:sp>
        <p:nvSpPr>
          <p:cNvPr id="4" name="TextBox 3">
            <a:extLst>
              <a:ext uri="{FF2B5EF4-FFF2-40B4-BE49-F238E27FC236}">
                <a16:creationId xmlns:a16="http://schemas.microsoft.com/office/drawing/2014/main" id="{497CA8BB-9856-A686-05C6-41501E07B334}"/>
              </a:ext>
            </a:extLst>
          </p:cNvPr>
          <p:cNvSpPr txBox="1"/>
          <p:nvPr/>
        </p:nvSpPr>
        <p:spPr>
          <a:xfrm>
            <a:off x="470157" y="5409078"/>
            <a:ext cx="6716456" cy="646331"/>
          </a:xfrm>
          <a:prstGeom prst="rect">
            <a:avLst/>
          </a:prstGeom>
          <a:noFill/>
        </p:spPr>
        <p:txBody>
          <a:bodyPr wrap="square">
            <a:spAutoFit/>
          </a:bodyPr>
          <a:lstStyle/>
          <a:p>
            <a:r>
              <a:rPr lang="en-GB" dirty="0"/>
              <a:t>Deep Speaker: an End-to-End Neural Speaker Embedding System</a:t>
            </a:r>
          </a:p>
          <a:p>
            <a:r>
              <a:rPr lang="en-GB" dirty="0"/>
              <a:t>Baidu Inc. </a:t>
            </a:r>
            <a:r>
              <a:rPr lang="en-GB" dirty="0">
                <a:hlinkClick r:id="rId2"/>
              </a:rPr>
              <a:t>https://</a:t>
            </a:r>
            <a:r>
              <a:rPr lang="en-GB" dirty="0" err="1">
                <a:hlinkClick r:id="rId2"/>
              </a:rPr>
              <a:t>arxiv.org</a:t>
            </a:r>
            <a:r>
              <a:rPr lang="en-GB" dirty="0">
                <a:hlinkClick r:id="rId2"/>
              </a:rPr>
              <a:t>/pdf/1705.02304.pdf</a:t>
            </a:r>
            <a:endParaRPr lang="en-ES" dirty="0"/>
          </a:p>
        </p:txBody>
      </p:sp>
      <p:sp>
        <p:nvSpPr>
          <p:cNvPr id="6" name="Content Placeholder 2">
            <a:extLst>
              <a:ext uri="{FF2B5EF4-FFF2-40B4-BE49-F238E27FC236}">
                <a16:creationId xmlns:a16="http://schemas.microsoft.com/office/drawing/2014/main" id="{33BEC27E-1DB4-A754-45CC-32F2BD50947F}"/>
              </a:ext>
            </a:extLst>
          </p:cNvPr>
          <p:cNvSpPr>
            <a:spLocks noGrp="1"/>
          </p:cNvSpPr>
          <p:nvPr>
            <p:ph idx="1"/>
          </p:nvPr>
        </p:nvSpPr>
        <p:spPr>
          <a:xfrm>
            <a:off x="550689" y="1560946"/>
            <a:ext cx="5277025" cy="4389837"/>
          </a:xfrm>
        </p:spPr>
        <p:txBody>
          <a:bodyPr anchor="t">
            <a:normAutofit/>
          </a:bodyPr>
          <a:lstStyle/>
          <a:p>
            <a:r>
              <a:rPr lang="en-GB" sz="1800" dirty="0"/>
              <a:t>The audio excerpts contain phrases from multiple singers</a:t>
            </a:r>
          </a:p>
          <a:p>
            <a:r>
              <a:rPr lang="en-GB" sz="1800" dirty="0"/>
              <a:t>Phrases with wrong cuts, including unvoiced parts</a:t>
            </a:r>
          </a:p>
          <a:p>
            <a:r>
              <a:rPr lang="en-GB" sz="1800" dirty="0"/>
              <a:t>Use of Deep Speaker architecture (</a:t>
            </a:r>
            <a:r>
              <a:rPr lang="en-GB" sz="1800" dirty="0">
                <a:hlinkClick r:id="rId3"/>
              </a:rPr>
              <a:t>GitHub</a:t>
            </a:r>
            <a:r>
              <a:rPr lang="en-GB" sz="1800" dirty="0"/>
              <a:t>) to eliminate erroneous segments.</a:t>
            </a:r>
          </a:p>
          <a:p>
            <a:r>
              <a:rPr lang="en-GB" sz="1800" dirty="0"/>
              <a:t>Calculation of a speaker vector for each segment (extracting it from an embedding layer of the architecture of size 512).</a:t>
            </a:r>
          </a:p>
          <a:p>
            <a:r>
              <a:rPr lang="en-GB" sz="1800" dirty="0"/>
              <a:t>Use of cosine similarity to measure the distance between segments.</a:t>
            </a:r>
          </a:p>
          <a:p>
            <a:r>
              <a:rPr lang="en-GB" sz="1800" dirty="0"/>
              <a:t>At a glance, we can see clusters in the embeddings.</a:t>
            </a:r>
          </a:p>
        </p:txBody>
      </p:sp>
      <p:pic>
        <p:nvPicPr>
          <p:cNvPr id="30722" name="Picture 2">
            <a:extLst>
              <a:ext uri="{FF2B5EF4-FFF2-40B4-BE49-F238E27FC236}">
                <a16:creationId xmlns:a16="http://schemas.microsoft.com/office/drawing/2014/main" id="{0E67D8DC-81E8-670A-B96D-69AF82C821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4287" y="1278797"/>
            <a:ext cx="4978400" cy="33236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811FFB9-7B6F-59B0-FCDA-87683A462257}"/>
              </a:ext>
            </a:extLst>
          </p:cNvPr>
          <p:cNvSpPr txBox="1"/>
          <p:nvPr/>
        </p:nvSpPr>
        <p:spPr>
          <a:xfrm>
            <a:off x="7499982" y="4821095"/>
            <a:ext cx="3345724" cy="369332"/>
          </a:xfrm>
          <a:prstGeom prst="rect">
            <a:avLst/>
          </a:prstGeom>
          <a:noFill/>
        </p:spPr>
        <p:txBody>
          <a:bodyPr wrap="none" rtlCol="0">
            <a:spAutoFit/>
          </a:bodyPr>
          <a:lstStyle/>
          <a:p>
            <a:r>
              <a:rPr lang="en-ES" dirty="0"/>
              <a:t>TSNE of the segment embeddings</a:t>
            </a:r>
          </a:p>
        </p:txBody>
      </p:sp>
    </p:spTree>
    <p:extLst>
      <p:ext uri="{BB962C8B-B14F-4D97-AF65-F5344CB8AC3E}">
        <p14:creationId xmlns:p14="http://schemas.microsoft.com/office/powerpoint/2010/main" val="1291239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FB85468-A288-2487-345D-B7CCE14E6AF2}"/>
              </a:ext>
            </a:extLst>
          </p:cNvPr>
          <p:cNvSpPr txBox="1">
            <a:spLocks/>
          </p:cNvSpPr>
          <p:nvPr/>
        </p:nvSpPr>
        <p:spPr>
          <a:xfrm>
            <a:off x="470157" y="422817"/>
            <a:ext cx="11251685" cy="10410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4000" b="0" i="0" u="none" strike="noStrike" kern="1200" cap="none" spc="0" normalizeH="0" baseline="0" noProof="0" dirty="0">
                <a:ln>
                  <a:noFill/>
                </a:ln>
                <a:solidFill>
                  <a:prstClr val="black"/>
                </a:solidFill>
                <a:effectLst/>
                <a:uLnTx/>
                <a:uFillTx/>
                <a:latin typeface="Calibri Light" panose="020F0302020204030204"/>
                <a:ea typeface="+mj-ea"/>
                <a:cs typeface="+mj-cs"/>
              </a:rPr>
              <a:t>4. Data processing</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rPr>
              <a:t> 4.5 Speaker identification - Filtering</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2" name="Slide Number Placeholder 1">
            <a:extLst>
              <a:ext uri="{FF2B5EF4-FFF2-40B4-BE49-F238E27FC236}">
                <a16:creationId xmlns:a16="http://schemas.microsoft.com/office/drawing/2014/main" id="{C3CF1424-D7ED-1BA3-E74C-D7206B0957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97CA8BB-9856-A686-05C6-41501E07B334}"/>
              </a:ext>
            </a:extLst>
          </p:cNvPr>
          <p:cNvSpPr txBox="1"/>
          <p:nvPr/>
        </p:nvSpPr>
        <p:spPr>
          <a:xfrm>
            <a:off x="470157" y="5409078"/>
            <a:ext cx="671645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Deep Speaker: an End-to-End Neural Speaker Embedding 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Baidu Inc.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16"/>
              </a:rPr>
              <a:t>https://</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16"/>
              </a:rPr>
              <a:t>arxiv.org</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16"/>
              </a:rPr>
              <a:t>/pdf/1705.02304.pdf</a:t>
            </a:r>
            <a:endParaRPr kumimoji="0" lang="en-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Content Placeholder 2">
            <a:extLst>
              <a:ext uri="{FF2B5EF4-FFF2-40B4-BE49-F238E27FC236}">
                <a16:creationId xmlns:a16="http://schemas.microsoft.com/office/drawing/2014/main" id="{33BEC27E-1DB4-A754-45CC-32F2BD50947F}"/>
              </a:ext>
            </a:extLst>
          </p:cNvPr>
          <p:cNvSpPr>
            <a:spLocks noGrp="1"/>
          </p:cNvSpPr>
          <p:nvPr>
            <p:ph idx="1"/>
          </p:nvPr>
        </p:nvSpPr>
        <p:spPr>
          <a:xfrm>
            <a:off x="550689" y="1760269"/>
            <a:ext cx="5491203" cy="3468956"/>
          </a:xfrm>
        </p:spPr>
        <p:txBody>
          <a:bodyPr anchor="t">
            <a:normAutofit/>
          </a:bodyPr>
          <a:lstStyle/>
          <a:p>
            <a:r>
              <a:rPr lang="en-GB" sz="1800" dirty="0"/>
              <a:t>I selected reference phrases randomly (chosen manually).</a:t>
            </a:r>
          </a:p>
          <a:p>
            <a:r>
              <a:rPr lang="en-GB" sz="1800" dirty="0"/>
              <a:t>The distances to the reference segments have been calculated.</a:t>
            </a:r>
          </a:p>
          <a:p>
            <a:r>
              <a:rPr lang="en-GB" sz="1800" dirty="0"/>
              <a:t>Filtered all those segments with distance less than 0.7 </a:t>
            </a:r>
          </a:p>
          <a:p>
            <a:r>
              <a:rPr lang="en-GB" sz="1800" dirty="0"/>
              <a:t>Phrases with less than 3 words have also been filtered.</a:t>
            </a:r>
          </a:p>
          <a:p>
            <a:r>
              <a:rPr lang="en-GB" sz="1800" dirty="0"/>
              <a:t>If I were to repeat the experiment now I would be stricter, with a higher threshold and using more filter to detect too long sentences.</a:t>
            </a:r>
          </a:p>
          <a:p>
            <a:r>
              <a:rPr lang="en-GB" sz="1800" dirty="0"/>
              <a:t>After the filtering: 5.992 segments.</a:t>
            </a:r>
          </a:p>
          <a:p>
            <a:endParaRPr lang="en-GB" sz="1800" dirty="0"/>
          </a:p>
        </p:txBody>
      </p:sp>
      <p:pic>
        <p:nvPicPr>
          <p:cNvPr id="3" name="Picture 2">
            <a:extLst>
              <a:ext uri="{FF2B5EF4-FFF2-40B4-BE49-F238E27FC236}">
                <a16:creationId xmlns:a16="http://schemas.microsoft.com/office/drawing/2014/main" id="{53E1BAEF-CB2F-1A6A-8127-D4FF06E2F3D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92234" y="869707"/>
            <a:ext cx="5629608" cy="3018186"/>
          </a:xfrm>
          <a:prstGeom prst="rect">
            <a:avLst/>
          </a:prstGeom>
          <a:noFill/>
          <a:extLst>
            <a:ext uri="{909E8E84-426E-40DD-AFC4-6F175D3DCCD1}">
              <a14:hiddenFill xmlns:a14="http://schemas.microsoft.com/office/drawing/2010/main">
                <a:solidFill>
                  <a:srgbClr val="FFFFFF"/>
                </a:solidFill>
              </a14:hiddenFill>
            </a:ext>
          </a:extLst>
        </p:spPr>
      </p:pic>
      <p:pic>
        <p:nvPicPr>
          <p:cNvPr id="5" name="segment5691" descr="segment5691">
            <a:hlinkClick r:id="" action="ppaction://media"/>
            <a:extLst>
              <a:ext uri="{FF2B5EF4-FFF2-40B4-BE49-F238E27FC236}">
                <a16:creationId xmlns:a16="http://schemas.microsoft.com/office/drawing/2014/main" id="{172B3924-D09D-4CC1-4E25-3F8327FC57B7}"/>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6669562" y="4169516"/>
            <a:ext cx="812800" cy="812800"/>
          </a:xfrm>
          <a:prstGeom prst="rect">
            <a:avLst/>
          </a:prstGeom>
        </p:spPr>
      </p:pic>
      <p:pic>
        <p:nvPicPr>
          <p:cNvPr id="8" name="segment3737" descr="segment3737">
            <a:hlinkClick r:id="" action="ppaction://media"/>
            <a:extLst>
              <a:ext uri="{FF2B5EF4-FFF2-40B4-BE49-F238E27FC236}">
                <a16:creationId xmlns:a16="http://schemas.microsoft.com/office/drawing/2014/main" id="{47ADA6DE-C06E-8AF8-3E31-36FD2791F120}"/>
              </a:ext>
            </a:extLst>
          </p:cNvPr>
          <p:cNvPicPr>
            <a:picLocks noChangeAspect="1"/>
          </p:cNvPicPr>
          <p:nvPr>
            <a:audioFile r:link="rId4"/>
            <p:extLst>
              <p:ext uri="{DAA4B4D4-6D71-4841-9C94-3DE7FCFB9230}">
                <p14:media xmlns:p14="http://schemas.microsoft.com/office/powerpoint/2010/main" r:embed="rId3"/>
              </p:ext>
            </p:extLst>
          </p:nvPr>
        </p:nvPicPr>
        <p:blipFill>
          <a:blip r:embed="rId18"/>
          <a:stretch>
            <a:fillRect/>
          </a:stretch>
        </p:blipFill>
        <p:spPr>
          <a:xfrm>
            <a:off x="7250370" y="5026765"/>
            <a:ext cx="812800" cy="812800"/>
          </a:xfrm>
          <a:prstGeom prst="rect">
            <a:avLst/>
          </a:prstGeom>
        </p:spPr>
      </p:pic>
      <p:pic>
        <p:nvPicPr>
          <p:cNvPr id="11" name="segment5361" descr="segment5361">
            <a:hlinkClick r:id="" action="ppaction://media"/>
            <a:extLst>
              <a:ext uri="{FF2B5EF4-FFF2-40B4-BE49-F238E27FC236}">
                <a16:creationId xmlns:a16="http://schemas.microsoft.com/office/drawing/2014/main" id="{04825571-A0C9-7A38-9CEA-FA2BA2FE030E}"/>
              </a:ext>
            </a:extLst>
          </p:cNvPr>
          <p:cNvPicPr>
            <a:picLocks noChangeAspect="1"/>
          </p:cNvPicPr>
          <p:nvPr>
            <a:audioFile r:link="rId6"/>
            <p:extLst>
              <p:ext uri="{DAA4B4D4-6D71-4841-9C94-3DE7FCFB9230}">
                <p14:media xmlns:p14="http://schemas.microsoft.com/office/powerpoint/2010/main" r:embed="rId5"/>
              </p:ext>
            </p:extLst>
          </p:nvPr>
        </p:nvPicPr>
        <p:blipFill>
          <a:blip r:embed="rId18"/>
          <a:stretch>
            <a:fillRect/>
          </a:stretch>
        </p:blipFill>
        <p:spPr>
          <a:xfrm>
            <a:off x="7858368" y="4190734"/>
            <a:ext cx="812800" cy="812800"/>
          </a:xfrm>
          <a:prstGeom prst="rect">
            <a:avLst/>
          </a:prstGeom>
        </p:spPr>
      </p:pic>
      <p:pic>
        <p:nvPicPr>
          <p:cNvPr id="13" name="segment3708" descr="segment3708">
            <a:hlinkClick r:id="" action="ppaction://media"/>
            <a:extLst>
              <a:ext uri="{FF2B5EF4-FFF2-40B4-BE49-F238E27FC236}">
                <a16:creationId xmlns:a16="http://schemas.microsoft.com/office/drawing/2014/main" id="{51AD0C3A-2167-0E59-1964-54B6A6DFD6A4}"/>
              </a:ext>
            </a:extLst>
          </p:cNvPr>
          <p:cNvPicPr>
            <a:picLocks noChangeAspect="1"/>
          </p:cNvPicPr>
          <p:nvPr>
            <a:audioFile r:link="rId8"/>
            <p:extLst>
              <p:ext uri="{DAA4B4D4-6D71-4841-9C94-3DE7FCFB9230}">
                <p14:media xmlns:p14="http://schemas.microsoft.com/office/powerpoint/2010/main" r:embed="rId7"/>
              </p:ext>
            </p:extLst>
          </p:nvPr>
        </p:nvPicPr>
        <p:blipFill>
          <a:blip r:embed="rId18"/>
          <a:stretch>
            <a:fillRect/>
          </a:stretch>
        </p:blipFill>
        <p:spPr>
          <a:xfrm>
            <a:off x="8500638" y="5285157"/>
            <a:ext cx="812800" cy="812800"/>
          </a:xfrm>
          <a:prstGeom prst="rect">
            <a:avLst/>
          </a:prstGeom>
        </p:spPr>
      </p:pic>
      <p:pic>
        <p:nvPicPr>
          <p:cNvPr id="15" name="segment5421" descr="segment5421">
            <a:hlinkClick r:id="" action="ppaction://media"/>
            <a:extLst>
              <a:ext uri="{FF2B5EF4-FFF2-40B4-BE49-F238E27FC236}">
                <a16:creationId xmlns:a16="http://schemas.microsoft.com/office/drawing/2014/main" id="{5B9D730A-9D08-BBF3-8AC7-3E50B21C7059}"/>
              </a:ext>
            </a:extLst>
          </p:cNvPr>
          <p:cNvPicPr>
            <a:picLocks noChangeAspect="1"/>
          </p:cNvPicPr>
          <p:nvPr>
            <a:audioFile r:link="rId10"/>
            <p:extLst>
              <p:ext uri="{DAA4B4D4-6D71-4841-9C94-3DE7FCFB9230}">
                <p14:media xmlns:p14="http://schemas.microsoft.com/office/powerpoint/2010/main" r:embed="rId9"/>
              </p:ext>
            </p:extLst>
          </p:nvPr>
        </p:nvPicPr>
        <p:blipFill>
          <a:blip r:embed="rId18"/>
          <a:stretch>
            <a:fillRect/>
          </a:stretch>
        </p:blipFill>
        <p:spPr>
          <a:xfrm>
            <a:off x="9090471" y="4354464"/>
            <a:ext cx="812800" cy="812800"/>
          </a:xfrm>
          <a:prstGeom prst="rect">
            <a:avLst/>
          </a:prstGeom>
        </p:spPr>
      </p:pic>
      <p:pic>
        <p:nvPicPr>
          <p:cNvPr id="16" name="segment3152" descr="segment3152">
            <a:hlinkClick r:id="" action="ppaction://media"/>
            <a:extLst>
              <a:ext uri="{FF2B5EF4-FFF2-40B4-BE49-F238E27FC236}">
                <a16:creationId xmlns:a16="http://schemas.microsoft.com/office/drawing/2014/main" id="{093566D2-9C65-11A6-2B4F-5D58914CB5E4}"/>
              </a:ext>
            </a:extLst>
          </p:cNvPr>
          <p:cNvPicPr>
            <a:picLocks noChangeAspect="1"/>
          </p:cNvPicPr>
          <p:nvPr>
            <a:audioFile r:link="rId12"/>
            <p:extLst>
              <p:ext uri="{DAA4B4D4-6D71-4841-9C94-3DE7FCFB9230}">
                <p14:media xmlns:p14="http://schemas.microsoft.com/office/powerpoint/2010/main" r:embed="rId11"/>
              </p:ext>
            </p:extLst>
          </p:nvPr>
        </p:nvPicPr>
        <p:blipFill>
          <a:blip r:embed="rId18"/>
          <a:stretch>
            <a:fillRect/>
          </a:stretch>
        </p:blipFill>
        <p:spPr>
          <a:xfrm>
            <a:off x="9784671" y="5200519"/>
            <a:ext cx="812800" cy="812800"/>
          </a:xfrm>
          <a:prstGeom prst="rect">
            <a:avLst/>
          </a:prstGeom>
        </p:spPr>
      </p:pic>
      <p:pic>
        <p:nvPicPr>
          <p:cNvPr id="17" name="segment3050" descr="segment3050">
            <a:hlinkClick r:id="" action="ppaction://media"/>
            <a:extLst>
              <a:ext uri="{FF2B5EF4-FFF2-40B4-BE49-F238E27FC236}">
                <a16:creationId xmlns:a16="http://schemas.microsoft.com/office/drawing/2014/main" id="{F9631C02-C28B-271D-5B0F-7F644A627033}"/>
              </a:ext>
            </a:extLst>
          </p:cNvPr>
          <p:cNvPicPr>
            <a:picLocks noChangeAspect="1"/>
          </p:cNvPicPr>
          <p:nvPr>
            <a:audioFile r:link="rId14"/>
            <p:extLst>
              <p:ext uri="{DAA4B4D4-6D71-4841-9C94-3DE7FCFB9230}">
                <p14:media xmlns:p14="http://schemas.microsoft.com/office/powerpoint/2010/main" r:embed="rId13"/>
              </p:ext>
            </p:extLst>
          </p:nvPr>
        </p:nvPicPr>
        <p:blipFill>
          <a:blip r:embed="rId18"/>
          <a:stretch>
            <a:fillRect/>
          </a:stretch>
        </p:blipFill>
        <p:spPr>
          <a:xfrm>
            <a:off x="10439139" y="4181494"/>
            <a:ext cx="812800" cy="812800"/>
          </a:xfrm>
          <a:prstGeom prst="rect">
            <a:avLst/>
          </a:prstGeom>
        </p:spPr>
      </p:pic>
      <p:cxnSp>
        <p:nvCxnSpPr>
          <p:cNvPr id="18" name="Straight Arrow Connector 17">
            <a:extLst>
              <a:ext uri="{FF2B5EF4-FFF2-40B4-BE49-F238E27FC236}">
                <a16:creationId xmlns:a16="http://schemas.microsoft.com/office/drawing/2014/main" id="{60F4BC77-A4CE-F725-1148-156F1A651569}"/>
              </a:ext>
            </a:extLst>
          </p:cNvPr>
          <p:cNvCxnSpPr>
            <a:cxnSpLocks/>
          </p:cNvCxnSpPr>
          <p:nvPr/>
        </p:nvCxnSpPr>
        <p:spPr>
          <a:xfrm>
            <a:off x="7190015" y="3717057"/>
            <a:ext cx="0" cy="45245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C2A4C6E-73FB-8147-B3D0-D7FD298189DB}"/>
              </a:ext>
            </a:extLst>
          </p:cNvPr>
          <p:cNvCxnSpPr>
            <a:cxnSpLocks/>
          </p:cNvCxnSpPr>
          <p:nvPr/>
        </p:nvCxnSpPr>
        <p:spPr>
          <a:xfrm>
            <a:off x="8242527" y="3812272"/>
            <a:ext cx="0" cy="3572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B037F2CF-A117-2245-C6F7-430E48D2C881}"/>
              </a:ext>
            </a:extLst>
          </p:cNvPr>
          <p:cNvCxnSpPr>
            <a:cxnSpLocks/>
          </p:cNvCxnSpPr>
          <p:nvPr/>
        </p:nvCxnSpPr>
        <p:spPr>
          <a:xfrm>
            <a:off x="8886482" y="3831241"/>
            <a:ext cx="20556" cy="139798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276500DC-C5F0-E7DC-133C-81B4708EE769}"/>
              </a:ext>
            </a:extLst>
          </p:cNvPr>
          <p:cNvCxnSpPr>
            <a:cxnSpLocks/>
          </p:cNvCxnSpPr>
          <p:nvPr/>
        </p:nvCxnSpPr>
        <p:spPr>
          <a:xfrm>
            <a:off x="7614856" y="3586042"/>
            <a:ext cx="0" cy="13138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469F97B2-809D-75FB-B0F5-32475918E2C0}"/>
              </a:ext>
            </a:extLst>
          </p:cNvPr>
          <p:cNvCxnSpPr>
            <a:cxnSpLocks/>
          </p:cNvCxnSpPr>
          <p:nvPr/>
        </p:nvCxnSpPr>
        <p:spPr>
          <a:xfrm>
            <a:off x="9524086" y="3831241"/>
            <a:ext cx="0" cy="45245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BEADEA60-4FBB-4E15-48D0-27FB60481A77}"/>
              </a:ext>
            </a:extLst>
          </p:cNvPr>
          <p:cNvCxnSpPr>
            <a:cxnSpLocks/>
          </p:cNvCxnSpPr>
          <p:nvPr/>
        </p:nvCxnSpPr>
        <p:spPr>
          <a:xfrm>
            <a:off x="10228490" y="3902005"/>
            <a:ext cx="0" cy="121292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7ABB63B1-12C2-029E-8F8E-913425762172}"/>
              </a:ext>
            </a:extLst>
          </p:cNvPr>
          <p:cNvCxnSpPr>
            <a:cxnSpLocks/>
          </p:cNvCxnSpPr>
          <p:nvPr/>
        </p:nvCxnSpPr>
        <p:spPr>
          <a:xfrm>
            <a:off x="10757127" y="3717056"/>
            <a:ext cx="0" cy="45245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3" name="Rounded Rectangle 32">
            <a:extLst>
              <a:ext uri="{FF2B5EF4-FFF2-40B4-BE49-F238E27FC236}">
                <a16:creationId xmlns:a16="http://schemas.microsoft.com/office/drawing/2014/main" id="{5A776C7F-E724-E797-C085-AEFF6DDDED0D}"/>
              </a:ext>
            </a:extLst>
          </p:cNvPr>
          <p:cNvSpPr/>
          <p:nvPr/>
        </p:nvSpPr>
        <p:spPr>
          <a:xfrm>
            <a:off x="10662922" y="5199817"/>
            <a:ext cx="1417407"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ES" dirty="0"/>
              <a:t>Reference segments</a:t>
            </a:r>
          </a:p>
        </p:txBody>
      </p:sp>
      <p:cxnSp>
        <p:nvCxnSpPr>
          <p:cNvPr id="34" name="Straight Arrow Connector 33">
            <a:extLst>
              <a:ext uri="{FF2B5EF4-FFF2-40B4-BE49-F238E27FC236}">
                <a16:creationId xmlns:a16="http://schemas.microsoft.com/office/drawing/2014/main" id="{FF48BBDD-4430-5659-E1D3-555E607189A0}"/>
              </a:ext>
            </a:extLst>
          </p:cNvPr>
          <p:cNvCxnSpPr>
            <a:cxnSpLocks/>
          </p:cNvCxnSpPr>
          <p:nvPr/>
        </p:nvCxnSpPr>
        <p:spPr>
          <a:xfrm>
            <a:off x="11371625" y="3726516"/>
            <a:ext cx="0" cy="13002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7015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60"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000" fill="hold"/>
                                        <p:tgtEl>
                                          <p:spTgt spid="11"/>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000" fill="hold"/>
                                        <p:tgtEl>
                                          <p:spTgt spid="13"/>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560" fill="hold"/>
                                        <p:tgtEl>
                                          <p:spTgt spid="15"/>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760" fill="hold"/>
                                        <p:tgtEl>
                                          <p:spTgt spid="16"/>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76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1" fill="hold" display="0">
                  <p:stCondLst>
                    <p:cond delay="indefinite"/>
                  </p:stCondLst>
                  <p:endCondLst>
                    <p:cond evt="onStopAudio" delay="0">
                      <p:tgtEl>
                        <p:sldTgt/>
                      </p:tgtEl>
                    </p:cond>
                    <p:cond evt="onNext" delay="0">
                      <p:tgtEl>
                        <p:sldTgt/>
                      </p:tgtEl>
                    </p:cond>
                  </p:endCondLst>
                </p:cTn>
                <p:tgtEl>
                  <p:spTgt spid="5"/>
                </p:tgtEl>
              </p:cMediaNode>
            </p:audio>
            <p:audio>
              <p:cMediaNode vol="80000">
                <p:cTn id="32" fill="hold" display="0">
                  <p:stCondLst>
                    <p:cond delay="indefinite"/>
                  </p:stCondLst>
                  <p:endCondLst>
                    <p:cond evt="onStopAudio" delay="0">
                      <p:tgtEl>
                        <p:sldTgt/>
                      </p:tgtEl>
                    </p:cond>
                  </p:endCondLst>
                </p:cTn>
                <p:tgtEl>
                  <p:spTgt spid="8"/>
                </p:tgtEl>
              </p:cMediaNode>
            </p:audio>
            <p:audio>
              <p:cMediaNode vol="80000">
                <p:cTn id="33" fill="hold" display="0">
                  <p:stCondLst>
                    <p:cond delay="indefinite"/>
                  </p:stCondLst>
                  <p:endCondLst>
                    <p:cond evt="onStopAudio" delay="0">
                      <p:tgtEl>
                        <p:sldTgt/>
                      </p:tgtEl>
                    </p:cond>
                    <p:cond evt="onNext" delay="0">
                      <p:tgtEl>
                        <p:sldTgt/>
                      </p:tgtEl>
                    </p:cond>
                  </p:endCondLst>
                </p:cTn>
                <p:tgtEl>
                  <p:spTgt spid="11"/>
                </p:tgtEl>
              </p:cMediaNode>
            </p:audio>
            <p:audio>
              <p:cMediaNode vol="80000">
                <p:cTn id="34" fill="hold" display="0">
                  <p:stCondLst>
                    <p:cond delay="indefinite"/>
                  </p:stCondLst>
                  <p:endCondLst>
                    <p:cond evt="onStopAudio" delay="0">
                      <p:tgtEl>
                        <p:sldTgt/>
                      </p:tgtEl>
                    </p:cond>
                    <p:cond evt="onNext" delay="0">
                      <p:tgtEl>
                        <p:sldTgt/>
                      </p:tgtEl>
                    </p:cond>
                  </p:endCondLst>
                </p:cTn>
                <p:tgtEl>
                  <p:spTgt spid="13"/>
                </p:tgtEl>
              </p:cMediaNode>
            </p:audio>
            <p:audio>
              <p:cMediaNode vol="80000">
                <p:cTn id="35" fill="hold" display="0">
                  <p:stCondLst>
                    <p:cond delay="indefinite"/>
                  </p:stCondLst>
                  <p:endCondLst>
                    <p:cond evt="onStopAudio" delay="0">
                      <p:tgtEl>
                        <p:sldTgt/>
                      </p:tgtEl>
                    </p:cond>
                    <p:cond evt="onNext" delay="0">
                      <p:tgtEl>
                        <p:sldTgt/>
                      </p:tgtEl>
                    </p:cond>
                  </p:endCondLst>
                </p:cTn>
                <p:tgtEl>
                  <p:spTgt spid="15"/>
                </p:tgtEl>
              </p:cMediaNode>
            </p:audio>
            <p:audio>
              <p:cMediaNode vol="80000">
                <p:cTn id="36" fill="hold" display="0">
                  <p:stCondLst>
                    <p:cond delay="indefinite"/>
                  </p:stCondLst>
                  <p:endCondLst>
                    <p:cond evt="onStopAudio" delay="0">
                      <p:tgtEl>
                        <p:sldTgt/>
                      </p:tgtEl>
                    </p:cond>
                    <p:cond evt="onNext" delay="0">
                      <p:tgtEl>
                        <p:sldTgt/>
                      </p:tgtEl>
                    </p:cond>
                  </p:endCondLst>
                </p:cTn>
                <p:tgtEl>
                  <p:spTgt spid="16"/>
                </p:tgtEl>
              </p:cMediaNode>
            </p:audio>
            <p:audio>
              <p:cMediaNode vol="80000">
                <p:cTn id="37" fill="hold" display="0">
                  <p:stCondLst>
                    <p:cond delay="indefinite"/>
                  </p:stCondLst>
                  <p:endCondLst>
                    <p:cond evt="onStopAudio" delay="0">
                      <p:tgtEl>
                        <p:sldTgt/>
                      </p:tgtEl>
                    </p:cond>
                    <p:cond evt="onNext" delay="0">
                      <p:tgtEl>
                        <p:sldTgt/>
                      </p:tgtEl>
                    </p:cond>
                  </p:endCondLst>
                </p:cTn>
                <p:tgtEl>
                  <p:spTgt spid="1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26E771E9-17DB-2DFD-7228-2A25C4DCA495}"/>
              </a:ext>
            </a:extLst>
          </p:cNvPr>
          <p:cNvSpPr>
            <a:spLocks noGrp="1"/>
          </p:cNvSpPr>
          <p:nvPr>
            <p:ph type="sldNum" sz="quarter" idx="12"/>
          </p:nvPr>
        </p:nvSpPr>
        <p:spPr>
          <a:xfrm>
            <a:off x="8653464" y="5999156"/>
            <a:ext cx="2743200" cy="365125"/>
          </a:xfrm>
        </p:spPr>
        <p:txBody>
          <a:bodyPr/>
          <a:lstStyle/>
          <a:p>
            <a:fld id="{8A7A6979-0714-4377-B894-6BE4C2D6E202}" type="slidenum">
              <a:rPr lang="en-US" smtClean="0"/>
              <a:pPr/>
              <a:t>14</a:t>
            </a:fld>
            <a:endParaRPr lang="en-US" dirty="0"/>
          </a:p>
        </p:txBody>
      </p:sp>
      <p:sp>
        <p:nvSpPr>
          <p:cNvPr id="3" name="Title 1">
            <a:extLst>
              <a:ext uri="{FF2B5EF4-FFF2-40B4-BE49-F238E27FC236}">
                <a16:creationId xmlns:a16="http://schemas.microsoft.com/office/drawing/2014/main" id="{6E3C4E8E-674D-7B1D-5FE2-B9C0ACD77176}"/>
              </a:ext>
            </a:extLst>
          </p:cNvPr>
          <p:cNvSpPr txBox="1">
            <a:spLocks/>
          </p:cNvSpPr>
          <p:nvPr/>
        </p:nvSpPr>
        <p:spPr>
          <a:xfrm>
            <a:off x="470157" y="422817"/>
            <a:ext cx="11251685" cy="10410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4000" b="0" i="0" u="none" strike="noStrike" kern="1200" cap="none" spc="0" normalizeH="0" baseline="0" noProof="0" dirty="0">
                <a:ln>
                  <a:noFill/>
                </a:ln>
                <a:solidFill>
                  <a:prstClr val="black"/>
                </a:solidFill>
                <a:effectLst/>
                <a:uLnTx/>
                <a:uFillTx/>
                <a:latin typeface="Calibri Light" panose="020F0302020204030204"/>
                <a:ea typeface="+mj-ea"/>
                <a:cs typeface="+mj-cs"/>
              </a:rPr>
              <a:t>4. Data processing</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rPr>
              <a:t> 4.6 Recap – Weakly supervised pipeline</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4" name="Slide Number Placeholder 1">
            <a:extLst>
              <a:ext uri="{FF2B5EF4-FFF2-40B4-BE49-F238E27FC236}">
                <a16:creationId xmlns:a16="http://schemas.microsoft.com/office/drawing/2014/main" id="{95FD8610-EC7C-89E6-AF1C-6BB8DB861257}"/>
              </a:ext>
            </a:extLst>
          </p:cNvPr>
          <p:cNvSpPr txBox="1">
            <a:spLocks/>
          </p:cNvSpPr>
          <p:nvPr/>
        </p:nvSpPr>
        <p:spPr>
          <a:xfrm>
            <a:off x="8653464" y="5999156"/>
            <a:ext cx="2743200" cy="365125"/>
          </a:xfrm>
          <a:prstGeom prst="rect">
            <a:avLst/>
          </a:prstGeom>
        </p:spPr>
        <p:txBody>
          <a:bodyPr vert="horz" lIns="91440" tIns="45720" rIns="91440" bIns="45720" rtlCol="0" anchor="ctr"/>
          <a:lstStyle>
            <a:defPPr>
              <a:defRPr lang="en-E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7A6979-0714-4377-B894-6BE4C2D6E202}" type="slidenum">
              <a:rPr lang="en-US" smtClean="0">
                <a:solidFill>
                  <a:prstClr val="black">
                    <a:tint val="75000"/>
                  </a:prstClr>
                </a:solidFill>
                <a:latin typeface="Calibri" panose="020F0502020204030204"/>
              </a:rPr>
              <a:pPr/>
              <a:t>14</a:t>
            </a:fld>
            <a:endParaRPr lang="en-US" dirty="0">
              <a:solidFill>
                <a:prstClr val="black">
                  <a:tint val="75000"/>
                </a:prstClr>
              </a:solidFill>
              <a:latin typeface="Calibri" panose="020F0502020204030204"/>
            </a:endParaRPr>
          </a:p>
        </p:txBody>
      </p:sp>
      <p:pic>
        <p:nvPicPr>
          <p:cNvPr id="5" name="Picture 4">
            <a:extLst>
              <a:ext uri="{FF2B5EF4-FFF2-40B4-BE49-F238E27FC236}">
                <a16:creationId xmlns:a16="http://schemas.microsoft.com/office/drawing/2014/main" id="{28239752-DF84-C12B-4802-23D64330F5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8234" y="5006741"/>
            <a:ext cx="1908956" cy="10234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2">
            <a:extLst>
              <a:ext uri="{FF2B5EF4-FFF2-40B4-BE49-F238E27FC236}">
                <a16:creationId xmlns:a16="http://schemas.microsoft.com/office/drawing/2014/main" id="{5F7F971A-D0A1-729C-A69F-97FD65DC1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895" y="3292156"/>
            <a:ext cx="892931" cy="8609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42BE7F1-E0C5-3F1B-39A5-B736E84B6C71}"/>
              </a:ext>
            </a:extLst>
          </p:cNvPr>
          <p:cNvSpPr txBox="1"/>
          <p:nvPr/>
        </p:nvSpPr>
        <p:spPr>
          <a:xfrm>
            <a:off x="411913" y="4224624"/>
            <a:ext cx="732893" cy="369332"/>
          </a:xfrm>
          <a:prstGeom prst="rect">
            <a:avLst/>
          </a:prstGeom>
          <a:noFill/>
        </p:spPr>
        <p:txBody>
          <a:bodyPr wrap="none" rtlCol="0">
            <a:spAutoFit/>
          </a:bodyPr>
          <a:lstStyle/>
          <a:p>
            <a:r>
              <a:rPr lang="en-ES" dirty="0"/>
              <a:t>Songs</a:t>
            </a:r>
          </a:p>
        </p:txBody>
      </p:sp>
      <p:sp>
        <p:nvSpPr>
          <p:cNvPr id="8" name="Rounded Rectangle 7">
            <a:extLst>
              <a:ext uri="{FF2B5EF4-FFF2-40B4-BE49-F238E27FC236}">
                <a16:creationId xmlns:a16="http://schemas.microsoft.com/office/drawing/2014/main" id="{4F9BBEE0-BB56-9440-0932-BF73B075B5D2}"/>
              </a:ext>
            </a:extLst>
          </p:cNvPr>
          <p:cNvSpPr/>
          <p:nvPr/>
        </p:nvSpPr>
        <p:spPr>
          <a:xfrm>
            <a:off x="1451473" y="3316247"/>
            <a:ext cx="1417407"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ES" dirty="0"/>
              <a:t>Source separation</a:t>
            </a:r>
          </a:p>
        </p:txBody>
      </p:sp>
      <p:cxnSp>
        <p:nvCxnSpPr>
          <p:cNvPr id="9" name="Straight Arrow Connector 8">
            <a:extLst>
              <a:ext uri="{FF2B5EF4-FFF2-40B4-BE49-F238E27FC236}">
                <a16:creationId xmlns:a16="http://schemas.microsoft.com/office/drawing/2014/main" id="{E167E613-B8B4-50A6-C693-FF2462E28AB7}"/>
              </a:ext>
            </a:extLst>
          </p:cNvPr>
          <p:cNvCxnSpPr>
            <a:cxnSpLocks/>
            <a:stCxn id="6" idx="3"/>
            <a:endCxn id="8" idx="1"/>
          </p:cNvCxnSpPr>
          <p:nvPr/>
        </p:nvCxnSpPr>
        <p:spPr>
          <a:xfrm flipV="1">
            <a:off x="1224826" y="3722647"/>
            <a:ext cx="226647"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11" name="Picture 8" descr="Making an Audio Waveform Visualizer with Vanilla JavaScript | CSS-Tricks -  CSS-Tricks">
            <a:extLst>
              <a:ext uri="{FF2B5EF4-FFF2-40B4-BE49-F238E27FC236}">
                <a16:creationId xmlns:a16="http://schemas.microsoft.com/office/drawing/2014/main" id="{FCEE0994-F463-44FA-9B61-6B3A48A6D3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795" y="4126072"/>
            <a:ext cx="2041115" cy="17029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Premium Vector | Sound wave symbol of equaliser isolated on background  vector illustration design vector illustration">
            <a:extLst>
              <a:ext uri="{FF2B5EF4-FFF2-40B4-BE49-F238E27FC236}">
                <a16:creationId xmlns:a16="http://schemas.microsoft.com/office/drawing/2014/main" id="{DAC87358-7941-A514-3638-D0ADB5596A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3308" y="3242086"/>
            <a:ext cx="1233436" cy="100160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042589EA-BE53-E151-B332-EF8C6EA7D3C7}"/>
              </a:ext>
            </a:extLst>
          </p:cNvPr>
          <p:cNvCxnSpPr>
            <a:cxnSpLocks/>
          </p:cNvCxnSpPr>
          <p:nvPr/>
        </p:nvCxnSpPr>
        <p:spPr>
          <a:xfrm>
            <a:off x="2921274" y="3748097"/>
            <a:ext cx="27029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6B75A229-5AE4-4673-EAD0-4947E99F310D}"/>
              </a:ext>
            </a:extLst>
          </p:cNvPr>
          <p:cNvCxnSpPr>
            <a:cxnSpLocks/>
          </p:cNvCxnSpPr>
          <p:nvPr/>
        </p:nvCxnSpPr>
        <p:spPr>
          <a:xfrm>
            <a:off x="2004294" y="4173037"/>
            <a:ext cx="0" cy="42091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5056F482-BB1A-19A2-F509-AF5EA7C9282B}"/>
              </a:ext>
            </a:extLst>
          </p:cNvPr>
          <p:cNvSpPr txBox="1"/>
          <p:nvPr/>
        </p:nvSpPr>
        <p:spPr>
          <a:xfrm>
            <a:off x="901267" y="5401083"/>
            <a:ext cx="2206053" cy="369332"/>
          </a:xfrm>
          <a:prstGeom prst="rect">
            <a:avLst/>
          </a:prstGeom>
          <a:noFill/>
        </p:spPr>
        <p:txBody>
          <a:bodyPr wrap="none" rtlCol="0">
            <a:spAutoFit/>
          </a:bodyPr>
          <a:lstStyle/>
          <a:p>
            <a:r>
              <a:rPr lang="en-ES" dirty="0"/>
              <a:t>Bass, drums and base</a:t>
            </a:r>
          </a:p>
        </p:txBody>
      </p:sp>
      <p:sp>
        <p:nvSpPr>
          <p:cNvPr id="18" name="TextBox 17">
            <a:extLst>
              <a:ext uri="{FF2B5EF4-FFF2-40B4-BE49-F238E27FC236}">
                <a16:creationId xmlns:a16="http://schemas.microsoft.com/office/drawing/2014/main" id="{B96DD161-E4AD-CA37-7482-39319DDDDC4B}"/>
              </a:ext>
            </a:extLst>
          </p:cNvPr>
          <p:cNvSpPr txBox="1"/>
          <p:nvPr/>
        </p:nvSpPr>
        <p:spPr>
          <a:xfrm>
            <a:off x="3353830" y="4126072"/>
            <a:ext cx="862737" cy="369332"/>
          </a:xfrm>
          <a:prstGeom prst="rect">
            <a:avLst/>
          </a:prstGeom>
          <a:noFill/>
        </p:spPr>
        <p:txBody>
          <a:bodyPr wrap="none" rtlCol="0">
            <a:spAutoFit/>
          </a:bodyPr>
          <a:lstStyle/>
          <a:p>
            <a:r>
              <a:rPr lang="en-ES" dirty="0"/>
              <a:t>Speech</a:t>
            </a:r>
          </a:p>
        </p:txBody>
      </p:sp>
      <p:sp>
        <p:nvSpPr>
          <p:cNvPr id="19" name="Rounded Rectangle 18">
            <a:extLst>
              <a:ext uri="{FF2B5EF4-FFF2-40B4-BE49-F238E27FC236}">
                <a16:creationId xmlns:a16="http://schemas.microsoft.com/office/drawing/2014/main" id="{6E3552F9-0AA6-6FC8-F1A3-CD59572B78CA}"/>
              </a:ext>
            </a:extLst>
          </p:cNvPr>
          <p:cNvSpPr/>
          <p:nvPr/>
        </p:nvSpPr>
        <p:spPr>
          <a:xfrm>
            <a:off x="3213191" y="1708664"/>
            <a:ext cx="1540859"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ES" dirty="0"/>
              <a:t>Transcription</a:t>
            </a:r>
          </a:p>
        </p:txBody>
      </p:sp>
      <p:sp>
        <p:nvSpPr>
          <p:cNvPr id="20" name="Rounded Rectangle 19">
            <a:extLst>
              <a:ext uri="{FF2B5EF4-FFF2-40B4-BE49-F238E27FC236}">
                <a16:creationId xmlns:a16="http://schemas.microsoft.com/office/drawing/2014/main" id="{5FDBEB1B-10CB-8269-AD6F-B27928DC57B1}"/>
              </a:ext>
            </a:extLst>
          </p:cNvPr>
          <p:cNvSpPr/>
          <p:nvPr/>
        </p:nvSpPr>
        <p:spPr>
          <a:xfrm>
            <a:off x="5136228" y="3402240"/>
            <a:ext cx="1540859"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ES" dirty="0"/>
              <a:t>Cutting</a:t>
            </a:r>
          </a:p>
        </p:txBody>
      </p:sp>
      <p:cxnSp>
        <p:nvCxnSpPr>
          <p:cNvPr id="21" name="Straight Arrow Connector 20">
            <a:extLst>
              <a:ext uri="{FF2B5EF4-FFF2-40B4-BE49-F238E27FC236}">
                <a16:creationId xmlns:a16="http://schemas.microsoft.com/office/drawing/2014/main" id="{64F1882D-FEA3-8188-34AD-980FFB65AB69}"/>
              </a:ext>
            </a:extLst>
          </p:cNvPr>
          <p:cNvCxnSpPr>
            <a:cxnSpLocks/>
            <a:stCxn id="13" idx="0"/>
          </p:cNvCxnSpPr>
          <p:nvPr/>
        </p:nvCxnSpPr>
        <p:spPr>
          <a:xfrm flipV="1">
            <a:off x="3810026" y="2709916"/>
            <a:ext cx="0" cy="53217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2" name="Rounded Rectangle 21">
            <a:extLst>
              <a:ext uri="{FF2B5EF4-FFF2-40B4-BE49-F238E27FC236}">
                <a16:creationId xmlns:a16="http://schemas.microsoft.com/office/drawing/2014/main" id="{AE06F876-1155-21F6-BA0C-F77E2F80CC5F}"/>
              </a:ext>
            </a:extLst>
          </p:cNvPr>
          <p:cNvSpPr/>
          <p:nvPr/>
        </p:nvSpPr>
        <p:spPr>
          <a:xfrm>
            <a:off x="6924575" y="5044199"/>
            <a:ext cx="1540859"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ES" dirty="0"/>
              <a:t>Scoring</a:t>
            </a:r>
          </a:p>
        </p:txBody>
      </p:sp>
      <p:cxnSp>
        <p:nvCxnSpPr>
          <p:cNvPr id="23" name="Straight Arrow Connector 22">
            <a:extLst>
              <a:ext uri="{FF2B5EF4-FFF2-40B4-BE49-F238E27FC236}">
                <a16:creationId xmlns:a16="http://schemas.microsoft.com/office/drawing/2014/main" id="{3C776C21-0810-0819-4E2E-497289D93827}"/>
              </a:ext>
            </a:extLst>
          </p:cNvPr>
          <p:cNvCxnSpPr>
            <a:cxnSpLocks/>
          </p:cNvCxnSpPr>
          <p:nvPr/>
        </p:nvCxnSpPr>
        <p:spPr>
          <a:xfrm>
            <a:off x="4852963" y="1868138"/>
            <a:ext cx="5548034" cy="1758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24" name="Picture 2" descr="Text Symbol Vector SVG Icon (2) - SVG Repo">
            <a:extLst>
              <a:ext uri="{FF2B5EF4-FFF2-40B4-BE49-F238E27FC236}">
                <a16:creationId xmlns:a16="http://schemas.microsoft.com/office/drawing/2014/main" id="{4FCDA6CA-A0E1-D0BC-0AEC-E6944517A9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7295" y="1663518"/>
            <a:ext cx="547950" cy="54795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90547BAC-0369-BB87-B386-7DE87097DC70}"/>
              </a:ext>
            </a:extLst>
          </p:cNvPr>
          <p:cNvCxnSpPr>
            <a:cxnSpLocks/>
          </p:cNvCxnSpPr>
          <p:nvPr/>
        </p:nvCxnSpPr>
        <p:spPr>
          <a:xfrm>
            <a:off x="4852963" y="2270195"/>
            <a:ext cx="51992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26" name="Picture 4" descr="Timestamp Svg Png Icon Free Download (#464564) - OnlineWebFonts.COM">
            <a:extLst>
              <a:ext uri="{FF2B5EF4-FFF2-40B4-BE49-F238E27FC236}">
                <a16:creationId xmlns:a16="http://schemas.microsoft.com/office/drawing/2014/main" id="{810CFC69-DEF0-FC46-8189-6A50FDA0EC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1802" y="1989142"/>
            <a:ext cx="593139" cy="59259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8902F5F3-769A-C73A-12A9-2B35316D75F1}"/>
              </a:ext>
            </a:extLst>
          </p:cNvPr>
          <p:cNvSpPr txBox="1"/>
          <p:nvPr/>
        </p:nvSpPr>
        <p:spPr>
          <a:xfrm>
            <a:off x="10650759" y="2247258"/>
            <a:ext cx="565348" cy="369332"/>
          </a:xfrm>
          <a:prstGeom prst="rect">
            <a:avLst/>
          </a:prstGeom>
          <a:noFill/>
        </p:spPr>
        <p:txBody>
          <a:bodyPr wrap="none" rtlCol="0">
            <a:spAutoFit/>
          </a:bodyPr>
          <a:lstStyle/>
          <a:p>
            <a:r>
              <a:rPr lang="en-ES" dirty="0"/>
              <a:t>Text</a:t>
            </a:r>
          </a:p>
        </p:txBody>
      </p:sp>
      <p:sp>
        <p:nvSpPr>
          <p:cNvPr id="28" name="TextBox 27">
            <a:extLst>
              <a:ext uri="{FF2B5EF4-FFF2-40B4-BE49-F238E27FC236}">
                <a16:creationId xmlns:a16="http://schemas.microsoft.com/office/drawing/2014/main" id="{C4A38168-B658-F58E-AB72-4DEB73283557}"/>
              </a:ext>
            </a:extLst>
          </p:cNvPr>
          <p:cNvSpPr txBox="1"/>
          <p:nvPr/>
        </p:nvSpPr>
        <p:spPr>
          <a:xfrm>
            <a:off x="4706654" y="2546755"/>
            <a:ext cx="2400008" cy="369332"/>
          </a:xfrm>
          <a:prstGeom prst="rect">
            <a:avLst/>
          </a:prstGeom>
          <a:noFill/>
        </p:spPr>
        <p:txBody>
          <a:bodyPr wrap="square" rtlCol="0">
            <a:spAutoFit/>
          </a:bodyPr>
          <a:lstStyle/>
          <a:p>
            <a:pPr algn="ctr"/>
            <a:r>
              <a:rPr lang="en-ES" dirty="0"/>
              <a:t>Sentence timestamps</a:t>
            </a:r>
          </a:p>
        </p:txBody>
      </p:sp>
      <p:sp>
        <p:nvSpPr>
          <p:cNvPr id="30" name="TextBox 29">
            <a:extLst>
              <a:ext uri="{FF2B5EF4-FFF2-40B4-BE49-F238E27FC236}">
                <a16:creationId xmlns:a16="http://schemas.microsoft.com/office/drawing/2014/main" id="{14D9797A-70A8-38F3-46D0-DA6A758D7CCC}"/>
              </a:ext>
            </a:extLst>
          </p:cNvPr>
          <p:cNvSpPr txBox="1"/>
          <p:nvPr/>
        </p:nvSpPr>
        <p:spPr>
          <a:xfrm>
            <a:off x="7144470" y="4151606"/>
            <a:ext cx="1101071" cy="369332"/>
          </a:xfrm>
          <a:prstGeom prst="rect">
            <a:avLst/>
          </a:prstGeom>
          <a:noFill/>
        </p:spPr>
        <p:txBody>
          <a:bodyPr wrap="none" rtlCol="0">
            <a:spAutoFit/>
          </a:bodyPr>
          <a:lstStyle/>
          <a:p>
            <a:r>
              <a:rPr lang="en-ES" dirty="0"/>
              <a:t>Segments</a:t>
            </a:r>
          </a:p>
        </p:txBody>
      </p:sp>
      <p:sp>
        <p:nvSpPr>
          <p:cNvPr id="31" name="Rounded Rectangle 30">
            <a:extLst>
              <a:ext uri="{FF2B5EF4-FFF2-40B4-BE49-F238E27FC236}">
                <a16:creationId xmlns:a16="http://schemas.microsoft.com/office/drawing/2014/main" id="{567E6006-407B-A03D-2EA7-FB1D0EC80A83}"/>
              </a:ext>
            </a:extLst>
          </p:cNvPr>
          <p:cNvSpPr/>
          <p:nvPr/>
        </p:nvSpPr>
        <p:spPr>
          <a:xfrm>
            <a:off x="8661135" y="3375037"/>
            <a:ext cx="1540859"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ES" dirty="0"/>
              <a:t>Filter</a:t>
            </a:r>
          </a:p>
          <a:p>
            <a:pPr algn="ctr"/>
            <a:r>
              <a:rPr lang="en-ES" dirty="0"/>
              <a:t>segments</a:t>
            </a:r>
          </a:p>
        </p:txBody>
      </p:sp>
      <p:cxnSp>
        <p:nvCxnSpPr>
          <p:cNvPr id="32" name="Straight Arrow Connector 31">
            <a:extLst>
              <a:ext uri="{FF2B5EF4-FFF2-40B4-BE49-F238E27FC236}">
                <a16:creationId xmlns:a16="http://schemas.microsoft.com/office/drawing/2014/main" id="{CB442A2E-AD7D-0D8B-7C4B-67073242E13D}"/>
              </a:ext>
            </a:extLst>
          </p:cNvPr>
          <p:cNvCxnSpPr>
            <a:cxnSpLocks/>
          </p:cNvCxnSpPr>
          <p:nvPr/>
        </p:nvCxnSpPr>
        <p:spPr>
          <a:xfrm>
            <a:off x="4426744" y="3720202"/>
            <a:ext cx="64111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3E788E5F-85BA-3AA5-A207-41CB2E25CBBC}"/>
              </a:ext>
            </a:extLst>
          </p:cNvPr>
          <p:cNvCxnSpPr>
            <a:cxnSpLocks/>
          </p:cNvCxnSpPr>
          <p:nvPr/>
        </p:nvCxnSpPr>
        <p:spPr>
          <a:xfrm flipH="1">
            <a:off x="5906657" y="2909306"/>
            <a:ext cx="1" cy="38285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35" name="Picture 4" descr="Premium Vector | Sound wave symbol of equaliser isolated on background  vector illustration design vector illustration">
            <a:extLst>
              <a:ext uri="{FF2B5EF4-FFF2-40B4-BE49-F238E27FC236}">
                <a16:creationId xmlns:a16="http://schemas.microsoft.com/office/drawing/2014/main" id="{758B75D2-1CE2-6986-97EA-3C565206A5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8422" y="3124469"/>
            <a:ext cx="1233436" cy="1001603"/>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a:extLst>
              <a:ext uri="{FF2B5EF4-FFF2-40B4-BE49-F238E27FC236}">
                <a16:creationId xmlns:a16="http://schemas.microsoft.com/office/drawing/2014/main" id="{423D35C1-632B-649E-63A7-BBD5E171806A}"/>
              </a:ext>
            </a:extLst>
          </p:cNvPr>
          <p:cNvCxnSpPr>
            <a:cxnSpLocks/>
          </p:cNvCxnSpPr>
          <p:nvPr/>
        </p:nvCxnSpPr>
        <p:spPr>
          <a:xfrm>
            <a:off x="7651531" y="4495404"/>
            <a:ext cx="0" cy="43416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54215C80-15C7-5FCC-4EA1-2302993DAE5D}"/>
              </a:ext>
            </a:extLst>
          </p:cNvPr>
          <p:cNvCxnSpPr>
            <a:cxnSpLocks/>
          </p:cNvCxnSpPr>
          <p:nvPr/>
        </p:nvCxnSpPr>
        <p:spPr>
          <a:xfrm>
            <a:off x="10267863" y="3714328"/>
            <a:ext cx="32055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39" name="Picture 2" descr="Text Symbol Vector SVG Icon (2) - SVG Repo">
            <a:extLst>
              <a:ext uri="{FF2B5EF4-FFF2-40B4-BE49-F238E27FC236}">
                <a16:creationId xmlns:a16="http://schemas.microsoft.com/office/drawing/2014/main" id="{AD3AF6F0-A5D1-7041-CFBC-F427F6F242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57190" y="3708762"/>
            <a:ext cx="547950" cy="54795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DE867C1-9729-C822-F4D8-6ACF34A833B4}"/>
              </a:ext>
            </a:extLst>
          </p:cNvPr>
          <p:cNvSpPr txBox="1"/>
          <p:nvPr/>
        </p:nvSpPr>
        <p:spPr>
          <a:xfrm>
            <a:off x="10400997" y="4224624"/>
            <a:ext cx="1623650" cy="646331"/>
          </a:xfrm>
          <a:prstGeom prst="rect">
            <a:avLst/>
          </a:prstGeom>
          <a:noFill/>
        </p:spPr>
        <p:txBody>
          <a:bodyPr wrap="none" rtlCol="0">
            <a:spAutoFit/>
          </a:bodyPr>
          <a:lstStyle/>
          <a:p>
            <a:pPr algn="ctr"/>
            <a:r>
              <a:rPr lang="en-ES" dirty="0"/>
              <a:t>Segments with </a:t>
            </a:r>
          </a:p>
          <a:p>
            <a:pPr algn="ctr"/>
            <a:r>
              <a:rPr lang="en-ES" dirty="0"/>
              <a:t>transcriptions</a:t>
            </a:r>
          </a:p>
        </p:txBody>
      </p:sp>
      <p:cxnSp>
        <p:nvCxnSpPr>
          <p:cNvPr id="41" name="Straight Arrow Connector 40">
            <a:extLst>
              <a:ext uri="{FF2B5EF4-FFF2-40B4-BE49-F238E27FC236}">
                <a16:creationId xmlns:a16="http://schemas.microsoft.com/office/drawing/2014/main" id="{936A4DAF-BD6F-5DE7-FB7F-C2A15B22F44A}"/>
              </a:ext>
            </a:extLst>
          </p:cNvPr>
          <p:cNvCxnSpPr>
            <a:cxnSpLocks/>
          </p:cNvCxnSpPr>
          <p:nvPr/>
        </p:nvCxnSpPr>
        <p:spPr>
          <a:xfrm>
            <a:off x="8522586" y="5450599"/>
            <a:ext cx="58913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D9E58E79-DD0D-5D06-BD40-047476135C8B}"/>
              </a:ext>
            </a:extLst>
          </p:cNvPr>
          <p:cNvCxnSpPr>
            <a:cxnSpLocks/>
          </p:cNvCxnSpPr>
          <p:nvPr/>
        </p:nvCxnSpPr>
        <p:spPr>
          <a:xfrm flipH="1" flipV="1">
            <a:off x="9449182" y="4256712"/>
            <a:ext cx="4366" cy="7650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47BD3676-E5D1-225B-FB8D-BA9B7B1BA9DC}"/>
              </a:ext>
            </a:extLst>
          </p:cNvPr>
          <p:cNvCxnSpPr>
            <a:cxnSpLocks/>
          </p:cNvCxnSpPr>
          <p:nvPr/>
        </p:nvCxnSpPr>
        <p:spPr>
          <a:xfrm>
            <a:off x="10931165" y="2610435"/>
            <a:ext cx="0" cy="51852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9BDFADEC-46A7-DFC1-4B94-E42D4C3535EE}"/>
              </a:ext>
            </a:extLst>
          </p:cNvPr>
          <p:cNvSpPr txBox="1"/>
          <p:nvPr/>
        </p:nvSpPr>
        <p:spPr>
          <a:xfrm>
            <a:off x="6840716" y="4494620"/>
            <a:ext cx="842218" cy="461665"/>
          </a:xfrm>
          <a:prstGeom prst="rect">
            <a:avLst/>
          </a:prstGeom>
          <a:noFill/>
        </p:spPr>
        <p:txBody>
          <a:bodyPr wrap="none" rtlCol="0">
            <a:spAutoFit/>
          </a:bodyPr>
          <a:lstStyle/>
          <a:p>
            <a:r>
              <a:rPr lang="en-ES" sz="1200" dirty="0"/>
              <a:t>+ select </a:t>
            </a:r>
          </a:p>
          <a:p>
            <a:r>
              <a:rPr lang="en-ES" sz="1200" dirty="0"/>
              <a:t>references</a:t>
            </a:r>
          </a:p>
        </p:txBody>
      </p:sp>
      <p:sp>
        <p:nvSpPr>
          <p:cNvPr id="45" name="TextBox 44">
            <a:extLst>
              <a:ext uri="{FF2B5EF4-FFF2-40B4-BE49-F238E27FC236}">
                <a16:creationId xmlns:a16="http://schemas.microsoft.com/office/drawing/2014/main" id="{441A405A-2FA1-82E9-8F37-39A041A8867D}"/>
              </a:ext>
            </a:extLst>
          </p:cNvPr>
          <p:cNvSpPr txBox="1"/>
          <p:nvPr/>
        </p:nvSpPr>
        <p:spPr>
          <a:xfrm>
            <a:off x="9340323" y="5962638"/>
            <a:ext cx="790473" cy="369332"/>
          </a:xfrm>
          <a:prstGeom prst="rect">
            <a:avLst/>
          </a:prstGeom>
          <a:noFill/>
        </p:spPr>
        <p:txBody>
          <a:bodyPr wrap="none" rtlCol="0">
            <a:spAutoFit/>
          </a:bodyPr>
          <a:lstStyle/>
          <a:p>
            <a:r>
              <a:rPr lang="en-ES" dirty="0"/>
              <a:t>Scores</a:t>
            </a:r>
          </a:p>
        </p:txBody>
      </p:sp>
      <p:sp>
        <p:nvSpPr>
          <p:cNvPr id="46" name="TextBox 45">
            <a:extLst>
              <a:ext uri="{FF2B5EF4-FFF2-40B4-BE49-F238E27FC236}">
                <a16:creationId xmlns:a16="http://schemas.microsoft.com/office/drawing/2014/main" id="{E0347736-17A8-1271-150E-3F4317BD5793}"/>
              </a:ext>
            </a:extLst>
          </p:cNvPr>
          <p:cNvSpPr txBox="1"/>
          <p:nvPr/>
        </p:nvSpPr>
        <p:spPr>
          <a:xfrm>
            <a:off x="3589088" y="5097268"/>
            <a:ext cx="3194087" cy="1077218"/>
          </a:xfrm>
          <a:prstGeom prst="rect">
            <a:avLst/>
          </a:prstGeom>
          <a:noFill/>
        </p:spPr>
        <p:txBody>
          <a:bodyPr wrap="square" rtlCol="0">
            <a:spAutoFit/>
          </a:bodyPr>
          <a:lstStyle/>
          <a:p>
            <a:r>
              <a:rPr lang="en-ES" sz="1600" dirty="0">
                <a:solidFill>
                  <a:srgbClr val="FF0000"/>
                </a:solidFill>
              </a:rPr>
              <a:t>Note: The selection of the reference segments could be done in a fully unsupervised way to make all the process automatic</a:t>
            </a:r>
          </a:p>
        </p:txBody>
      </p:sp>
      <p:pic>
        <p:nvPicPr>
          <p:cNvPr id="50" name="Picture 4" descr="Premium Vector | Sound wave symbol of equaliser isolated on background  vector illustration design vector illustration">
            <a:extLst>
              <a:ext uri="{FF2B5EF4-FFF2-40B4-BE49-F238E27FC236}">
                <a16:creationId xmlns:a16="http://schemas.microsoft.com/office/drawing/2014/main" id="{66DFA3BB-1CE3-390B-2391-EA694409DE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9823" y="3251588"/>
            <a:ext cx="1233436" cy="1001603"/>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a:extLst>
              <a:ext uri="{FF2B5EF4-FFF2-40B4-BE49-F238E27FC236}">
                <a16:creationId xmlns:a16="http://schemas.microsoft.com/office/drawing/2014/main" id="{233F34FE-F1F4-FC73-CC80-7B3C6CBDAB44}"/>
              </a:ext>
            </a:extLst>
          </p:cNvPr>
          <p:cNvCxnSpPr>
            <a:cxnSpLocks/>
          </p:cNvCxnSpPr>
          <p:nvPr/>
        </p:nvCxnSpPr>
        <p:spPr>
          <a:xfrm flipV="1">
            <a:off x="6308160" y="4870955"/>
            <a:ext cx="477943" cy="263458"/>
          </a:xfrm>
          <a:prstGeom prst="straightConnector1">
            <a:avLst/>
          </a:prstGeom>
          <a:ln w="19050">
            <a:solidFill>
              <a:srgbClr val="6D8759"/>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B186AE44-A694-4B48-5103-D40A24462072}"/>
              </a:ext>
            </a:extLst>
          </p:cNvPr>
          <p:cNvCxnSpPr>
            <a:cxnSpLocks/>
          </p:cNvCxnSpPr>
          <p:nvPr/>
        </p:nvCxnSpPr>
        <p:spPr>
          <a:xfrm>
            <a:off x="6786103" y="3748097"/>
            <a:ext cx="32055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A47D522C-ED3A-4262-0807-C067F0F3FE25}"/>
              </a:ext>
            </a:extLst>
          </p:cNvPr>
          <p:cNvCxnSpPr>
            <a:cxnSpLocks/>
          </p:cNvCxnSpPr>
          <p:nvPr/>
        </p:nvCxnSpPr>
        <p:spPr>
          <a:xfrm>
            <a:off x="8245541" y="3765480"/>
            <a:ext cx="32055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34861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8A38C8C9-9BBA-09D2-152F-B658119AE81C}"/>
              </a:ext>
            </a:extLst>
          </p:cNvPr>
          <p:cNvSpPr>
            <a:spLocks noGrp="1"/>
          </p:cNvSpPr>
          <p:nvPr>
            <p:ph type="sldNum" sz="quarter" idx="12"/>
          </p:nvPr>
        </p:nvSpPr>
        <p:spPr/>
        <p:txBody>
          <a:bodyPr/>
          <a:lstStyle/>
          <a:p>
            <a:fld id="{8A7A6979-0714-4377-B894-6BE4C2D6E202}" type="slidenum">
              <a:rPr lang="en-US" smtClean="0"/>
              <a:pPr/>
              <a:t>15</a:t>
            </a:fld>
            <a:endParaRPr lang="en-US" dirty="0"/>
          </a:p>
        </p:txBody>
      </p:sp>
      <p:sp>
        <p:nvSpPr>
          <p:cNvPr id="3" name="Title 1">
            <a:extLst>
              <a:ext uri="{FF2B5EF4-FFF2-40B4-BE49-F238E27FC236}">
                <a16:creationId xmlns:a16="http://schemas.microsoft.com/office/drawing/2014/main" id="{10B1F2FC-DA0D-DBC8-25A9-DEA555B5DFC7}"/>
              </a:ext>
            </a:extLst>
          </p:cNvPr>
          <p:cNvSpPr txBox="1">
            <a:spLocks/>
          </p:cNvSpPr>
          <p:nvPr/>
        </p:nvSpPr>
        <p:spPr>
          <a:xfrm>
            <a:off x="470157" y="422817"/>
            <a:ext cx="11251685" cy="10410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ES" sz="4000" dirty="0">
                <a:solidFill>
                  <a:prstClr val="black"/>
                </a:solidFill>
                <a:latin typeface="Calibri Light" panose="020F0302020204030204"/>
              </a:rPr>
              <a:t>5</a:t>
            </a:r>
            <a:r>
              <a:rPr kumimoji="0" lang="en-ES" sz="4000" b="0" i="0" u="none" strike="noStrike" kern="1200" cap="none" spc="0" normalizeH="0" baseline="0" noProof="0" dirty="0">
                <a:ln>
                  <a:noFill/>
                </a:ln>
                <a:solidFill>
                  <a:prstClr val="black"/>
                </a:solidFill>
                <a:effectLst/>
                <a:uLnTx/>
                <a:uFillTx/>
                <a:latin typeface="Calibri Light" panose="020F0302020204030204"/>
                <a:ea typeface="+mj-ea"/>
                <a:cs typeface="+mj-cs"/>
              </a:rPr>
              <a:t>. Training the TTS system</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rPr>
              <a:t> 5.1 Model</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5" name="TextBox 4">
            <a:extLst>
              <a:ext uri="{FF2B5EF4-FFF2-40B4-BE49-F238E27FC236}">
                <a16:creationId xmlns:a16="http://schemas.microsoft.com/office/drawing/2014/main" id="{BE871134-A08C-49FE-0222-53B45D51C7DF}"/>
              </a:ext>
            </a:extLst>
          </p:cNvPr>
          <p:cNvSpPr txBox="1"/>
          <p:nvPr/>
        </p:nvSpPr>
        <p:spPr>
          <a:xfrm>
            <a:off x="722139" y="5246685"/>
            <a:ext cx="4444743" cy="954107"/>
          </a:xfrm>
          <a:prstGeom prst="rect">
            <a:avLst/>
          </a:prstGeom>
          <a:noFill/>
        </p:spPr>
        <p:txBody>
          <a:bodyPr wrap="square">
            <a:spAutoFit/>
          </a:bodyPr>
          <a:lstStyle/>
          <a:p>
            <a:r>
              <a:rPr lang="en-GB" sz="1400" dirty="0"/>
              <a:t>Conditional Variational Autoencoder with Adversarial Learning for End-to-End Text-to-Speech.</a:t>
            </a:r>
          </a:p>
          <a:p>
            <a:r>
              <a:rPr lang="en-GB" sz="1400" dirty="0" err="1"/>
              <a:t>Jaehyeon</a:t>
            </a:r>
            <a:r>
              <a:rPr lang="en-GB" sz="1400" dirty="0"/>
              <a:t> Kim, </a:t>
            </a:r>
            <a:r>
              <a:rPr lang="en-GB" sz="1400" dirty="0" err="1"/>
              <a:t>Jungil</a:t>
            </a:r>
            <a:r>
              <a:rPr lang="en-GB" sz="1400" dirty="0"/>
              <a:t> Kong and </a:t>
            </a:r>
            <a:r>
              <a:rPr lang="en-GB" sz="1400" dirty="0" err="1"/>
              <a:t>Juhee</a:t>
            </a:r>
            <a:r>
              <a:rPr lang="en-GB" sz="1400" dirty="0"/>
              <a:t> Son</a:t>
            </a:r>
            <a:endParaRPr lang="en-ES" sz="1400" dirty="0"/>
          </a:p>
          <a:p>
            <a:r>
              <a:rPr lang="en-ES" sz="1400" dirty="0">
                <a:hlinkClick r:id="rId2"/>
              </a:rPr>
              <a:t>https://arxiv.org/pdf/2106.06103.pdf</a:t>
            </a:r>
            <a:endParaRPr lang="en-ES" sz="1400" dirty="0"/>
          </a:p>
        </p:txBody>
      </p:sp>
      <p:sp>
        <p:nvSpPr>
          <p:cNvPr id="6" name="Content Placeholder 2">
            <a:extLst>
              <a:ext uri="{FF2B5EF4-FFF2-40B4-BE49-F238E27FC236}">
                <a16:creationId xmlns:a16="http://schemas.microsoft.com/office/drawing/2014/main" id="{93122CCE-2765-E201-62BE-4D1AC1B2D423}"/>
              </a:ext>
            </a:extLst>
          </p:cNvPr>
          <p:cNvSpPr>
            <a:spLocks noGrp="1"/>
          </p:cNvSpPr>
          <p:nvPr>
            <p:ph idx="1"/>
          </p:nvPr>
        </p:nvSpPr>
        <p:spPr>
          <a:xfrm>
            <a:off x="541804" y="1463884"/>
            <a:ext cx="5491203" cy="3468956"/>
          </a:xfrm>
        </p:spPr>
        <p:txBody>
          <a:bodyPr anchor="t">
            <a:normAutofit/>
          </a:bodyPr>
          <a:lstStyle/>
          <a:p>
            <a:r>
              <a:rPr lang="en-GB" sz="1800" dirty="0"/>
              <a:t>There are tutorials to train systems with a voice, but all the ones I found were based on English or other languages (in English or Chinese phonemes generally).</a:t>
            </a:r>
          </a:p>
          <a:p>
            <a:r>
              <a:rPr lang="en-GB" sz="1800" dirty="0"/>
              <a:t>Not enough computing resources to train a system from scratch</a:t>
            </a:r>
          </a:p>
          <a:p>
            <a:r>
              <a:rPr lang="en-GB" sz="1800" dirty="0"/>
              <a:t>After much searching, I found a pre-trained model in Spanish in the library </a:t>
            </a:r>
            <a:r>
              <a:rPr lang="en-GB" sz="1800" dirty="0">
                <a:hlinkClick r:id="rId3"/>
              </a:rPr>
              <a:t>coqui-ai/TTS</a:t>
            </a:r>
            <a:r>
              <a:rPr lang="en-GB" sz="1800" dirty="0"/>
              <a:t> (model with name </a:t>
            </a:r>
            <a:r>
              <a:rPr lang="en-GB" sz="1800" i="1" dirty="0" err="1"/>
              <a:t>tts_models</a:t>
            </a:r>
            <a:r>
              <a:rPr lang="en-GB" sz="1800" i="1" dirty="0"/>
              <a:t>/es/css10/vits</a:t>
            </a:r>
            <a:r>
              <a:rPr lang="en-GB" sz="1800" dirty="0"/>
              <a:t>)</a:t>
            </a:r>
          </a:p>
          <a:p>
            <a:r>
              <a:rPr lang="en-GB" sz="1800" dirty="0"/>
              <a:t>Pre-trained VITS model in Spanish based on a conditional variational autoencoder.</a:t>
            </a:r>
          </a:p>
          <a:p>
            <a:r>
              <a:rPr lang="en-GB" sz="1800" dirty="0"/>
              <a:t>Trained with chars not phonemes</a:t>
            </a:r>
          </a:p>
        </p:txBody>
      </p:sp>
      <p:pic>
        <p:nvPicPr>
          <p:cNvPr id="7" name="Picture 6">
            <a:extLst>
              <a:ext uri="{FF2B5EF4-FFF2-40B4-BE49-F238E27FC236}">
                <a16:creationId xmlns:a16="http://schemas.microsoft.com/office/drawing/2014/main" id="{E2F8BAF6-F5B4-EB17-CD0D-2D21402E6389}"/>
              </a:ext>
            </a:extLst>
          </p:cNvPr>
          <p:cNvPicPr>
            <a:picLocks noChangeAspect="1"/>
          </p:cNvPicPr>
          <p:nvPr/>
        </p:nvPicPr>
        <p:blipFill>
          <a:blip r:embed="rId4"/>
          <a:stretch>
            <a:fillRect/>
          </a:stretch>
        </p:blipFill>
        <p:spPr>
          <a:xfrm>
            <a:off x="6458578" y="1369510"/>
            <a:ext cx="5182733" cy="3859715"/>
          </a:xfrm>
          <a:prstGeom prst="rect">
            <a:avLst/>
          </a:prstGeom>
        </p:spPr>
      </p:pic>
      <p:sp>
        <p:nvSpPr>
          <p:cNvPr id="8" name="TextBox 7">
            <a:extLst>
              <a:ext uri="{FF2B5EF4-FFF2-40B4-BE49-F238E27FC236}">
                <a16:creationId xmlns:a16="http://schemas.microsoft.com/office/drawing/2014/main" id="{A322EA55-25BD-0FB6-7DD9-044970658650}"/>
              </a:ext>
            </a:extLst>
          </p:cNvPr>
          <p:cNvSpPr txBox="1"/>
          <p:nvPr/>
        </p:nvSpPr>
        <p:spPr>
          <a:xfrm>
            <a:off x="7477127" y="5216565"/>
            <a:ext cx="3177665" cy="369332"/>
          </a:xfrm>
          <a:prstGeom prst="rect">
            <a:avLst/>
          </a:prstGeom>
          <a:noFill/>
        </p:spPr>
        <p:txBody>
          <a:bodyPr wrap="none" rtlCol="0">
            <a:spAutoFit/>
          </a:bodyPr>
          <a:lstStyle/>
          <a:p>
            <a:r>
              <a:rPr lang="en-ES" dirty="0"/>
              <a:t>VITS model procedure (training)</a:t>
            </a:r>
          </a:p>
        </p:txBody>
      </p:sp>
    </p:spTree>
    <p:extLst>
      <p:ext uri="{BB962C8B-B14F-4D97-AF65-F5344CB8AC3E}">
        <p14:creationId xmlns:p14="http://schemas.microsoft.com/office/powerpoint/2010/main" val="633079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8A38C8C9-9BBA-09D2-152F-B658119AE8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10B1F2FC-DA0D-DBC8-25A9-DEA555B5DFC7}"/>
              </a:ext>
            </a:extLst>
          </p:cNvPr>
          <p:cNvSpPr txBox="1">
            <a:spLocks/>
          </p:cNvSpPr>
          <p:nvPr/>
        </p:nvSpPr>
        <p:spPr>
          <a:xfrm>
            <a:off x="470157" y="422817"/>
            <a:ext cx="11251685" cy="10410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4000" b="0" i="0" u="none" strike="noStrike" kern="1200" cap="none" spc="0" normalizeH="0" baseline="0" noProof="0" dirty="0">
                <a:ln>
                  <a:noFill/>
                </a:ln>
                <a:solidFill>
                  <a:prstClr val="black"/>
                </a:solidFill>
                <a:effectLst/>
                <a:uLnTx/>
                <a:uFillTx/>
                <a:latin typeface="Calibri Light" panose="020F0302020204030204"/>
                <a:ea typeface="+mj-ea"/>
                <a:cs typeface="+mj-cs"/>
              </a:rPr>
              <a:t>5. Training the TTS system</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rPr>
              <a:t> 5.2 Fine-tune issues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6" name="Content Placeholder 2">
            <a:extLst>
              <a:ext uri="{FF2B5EF4-FFF2-40B4-BE49-F238E27FC236}">
                <a16:creationId xmlns:a16="http://schemas.microsoft.com/office/drawing/2014/main" id="{93122CCE-2765-E201-62BE-4D1AC1B2D423}"/>
              </a:ext>
            </a:extLst>
          </p:cNvPr>
          <p:cNvSpPr>
            <a:spLocks noGrp="1"/>
          </p:cNvSpPr>
          <p:nvPr>
            <p:ph idx="1"/>
          </p:nvPr>
        </p:nvSpPr>
        <p:spPr>
          <a:xfrm>
            <a:off x="604796" y="1539812"/>
            <a:ext cx="5491203" cy="4292599"/>
          </a:xfrm>
        </p:spPr>
        <p:txBody>
          <a:bodyPr anchor="t">
            <a:normAutofit lnSpcReduction="10000"/>
          </a:bodyPr>
          <a:lstStyle/>
          <a:p>
            <a:pPr marL="0" indent="0">
              <a:buNone/>
            </a:pPr>
            <a:r>
              <a:rPr lang="en-GB" sz="2000" dirty="0"/>
              <a:t>Fine-tuning the model was a challenge:</a:t>
            </a:r>
          </a:p>
          <a:p>
            <a:r>
              <a:rPr lang="en-GB" sz="1800" dirty="0"/>
              <a:t>No documentation for fine-tuning. Understand how the framework was intended without help</a:t>
            </a:r>
          </a:p>
          <a:p>
            <a:r>
              <a:rPr lang="en-GB" sz="1800" dirty="0"/>
              <a:t>The Spanish model was not prepared for fine-tunning, the parameters used to create the model were not documented (I had to infer it from the PyTorch state dictionary).</a:t>
            </a:r>
          </a:p>
          <a:p>
            <a:r>
              <a:rPr lang="en-GB" sz="1800" dirty="0"/>
              <a:t>The discriminator network weights were not stored (only the part for inference was stored)</a:t>
            </a:r>
          </a:p>
          <a:p>
            <a:r>
              <a:rPr lang="en-GB" sz="1800" dirty="0"/>
              <a:t>Prepare the dataset to be in the same format (same text processing, speaker embedding managing, …)</a:t>
            </a:r>
          </a:p>
          <a:p>
            <a:r>
              <a:rPr lang="en-GB" sz="1800" dirty="0">
                <a:sym typeface="Wingdings" pitchFamily="2" charset="2"/>
              </a:rPr>
              <a:t>Adjust learning rates (there was multiple in the architecture) taking into account the missing part of the network</a:t>
            </a:r>
          </a:p>
          <a:p>
            <a:r>
              <a:rPr lang="en-GB" sz="1800" dirty="0">
                <a:sym typeface="Wingdings" pitchFamily="2" charset="2"/>
              </a:rPr>
              <a:t>Train for ~2 hours in Colab standard GPU</a:t>
            </a:r>
          </a:p>
          <a:p>
            <a:endParaRPr lang="en-GB" sz="1800" dirty="0"/>
          </a:p>
        </p:txBody>
      </p:sp>
      <p:sp>
        <p:nvSpPr>
          <p:cNvPr id="8" name="TextBox 7">
            <a:extLst>
              <a:ext uri="{FF2B5EF4-FFF2-40B4-BE49-F238E27FC236}">
                <a16:creationId xmlns:a16="http://schemas.microsoft.com/office/drawing/2014/main" id="{A322EA55-25BD-0FB6-7DD9-044970658650}"/>
              </a:ext>
            </a:extLst>
          </p:cNvPr>
          <p:cNvSpPr txBox="1"/>
          <p:nvPr/>
        </p:nvSpPr>
        <p:spPr>
          <a:xfrm>
            <a:off x="7619744" y="4183017"/>
            <a:ext cx="33373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ES" sz="1800" b="0" i="0" u="none" strike="noStrike" kern="1200" cap="none" spc="0" normalizeH="0" baseline="0" noProof="0" dirty="0">
                <a:ln>
                  <a:noFill/>
                </a:ln>
                <a:solidFill>
                  <a:prstClr val="black"/>
                </a:solidFill>
                <a:effectLst/>
                <a:uLnTx/>
                <a:uFillTx/>
                <a:latin typeface="Calibri" panose="020F0502020204030204"/>
                <a:ea typeface="+mn-ea"/>
                <a:cs typeface="+mn-cs"/>
              </a:rPr>
              <a:t>VITS model procedure (inference)</a:t>
            </a:r>
          </a:p>
        </p:txBody>
      </p:sp>
      <p:pic>
        <p:nvPicPr>
          <p:cNvPr id="4" name="Picture 3">
            <a:extLst>
              <a:ext uri="{FF2B5EF4-FFF2-40B4-BE49-F238E27FC236}">
                <a16:creationId xmlns:a16="http://schemas.microsoft.com/office/drawing/2014/main" id="{94FA12A9-0806-4128-08D4-40E9DA79F80D}"/>
              </a:ext>
            </a:extLst>
          </p:cNvPr>
          <p:cNvPicPr>
            <a:picLocks noChangeAspect="1"/>
          </p:cNvPicPr>
          <p:nvPr/>
        </p:nvPicPr>
        <p:blipFill>
          <a:blip r:embed="rId6"/>
          <a:stretch>
            <a:fillRect/>
          </a:stretch>
        </p:blipFill>
        <p:spPr>
          <a:xfrm>
            <a:off x="7919370" y="489810"/>
            <a:ext cx="2525459" cy="3711327"/>
          </a:xfrm>
          <a:prstGeom prst="rect">
            <a:avLst/>
          </a:prstGeom>
        </p:spPr>
      </p:pic>
      <p:sp>
        <p:nvSpPr>
          <p:cNvPr id="9" name="TextBox 8">
            <a:extLst>
              <a:ext uri="{FF2B5EF4-FFF2-40B4-BE49-F238E27FC236}">
                <a16:creationId xmlns:a16="http://schemas.microsoft.com/office/drawing/2014/main" id="{F5E504CF-B385-3F53-BCB8-9449B37AC0A5}"/>
              </a:ext>
            </a:extLst>
          </p:cNvPr>
          <p:cNvSpPr txBox="1"/>
          <p:nvPr/>
        </p:nvSpPr>
        <p:spPr>
          <a:xfrm>
            <a:off x="6492749" y="4687094"/>
            <a:ext cx="2672206" cy="369332"/>
          </a:xfrm>
          <a:prstGeom prst="rect">
            <a:avLst/>
          </a:prstGeom>
          <a:noFill/>
        </p:spPr>
        <p:txBody>
          <a:bodyPr wrap="none" rtlCol="0">
            <a:spAutoFit/>
          </a:bodyPr>
          <a:lstStyle/>
          <a:p>
            <a:r>
              <a:rPr lang="en-ES" dirty="0"/>
              <a:t>Model before fine-tunning</a:t>
            </a:r>
          </a:p>
        </p:txBody>
      </p:sp>
      <p:pic>
        <p:nvPicPr>
          <p:cNvPr id="11" name="example (2)" descr="example (2)">
            <a:hlinkClick r:id="" action="ppaction://media"/>
            <a:extLst>
              <a:ext uri="{FF2B5EF4-FFF2-40B4-BE49-F238E27FC236}">
                <a16:creationId xmlns:a16="http://schemas.microsoft.com/office/drawing/2014/main" id="{2B0942A1-FD40-4463-E033-A68BB4AD09A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288438" y="4515860"/>
            <a:ext cx="812800" cy="812800"/>
          </a:xfrm>
          <a:prstGeom prst="rect">
            <a:avLst/>
          </a:prstGeom>
        </p:spPr>
      </p:pic>
      <p:sp>
        <p:nvSpPr>
          <p:cNvPr id="13" name="TextBox 12">
            <a:extLst>
              <a:ext uri="{FF2B5EF4-FFF2-40B4-BE49-F238E27FC236}">
                <a16:creationId xmlns:a16="http://schemas.microsoft.com/office/drawing/2014/main" id="{EDBFD464-5AD1-C2F2-17ED-366EE8803CFA}"/>
              </a:ext>
            </a:extLst>
          </p:cNvPr>
          <p:cNvSpPr txBox="1"/>
          <p:nvPr/>
        </p:nvSpPr>
        <p:spPr>
          <a:xfrm>
            <a:off x="6509893" y="5541767"/>
            <a:ext cx="2506776" cy="369332"/>
          </a:xfrm>
          <a:prstGeom prst="rect">
            <a:avLst/>
          </a:prstGeom>
          <a:noFill/>
        </p:spPr>
        <p:txBody>
          <a:bodyPr wrap="none" rtlCol="0">
            <a:spAutoFit/>
          </a:bodyPr>
          <a:lstStyle/>
          <a:p>
            <a:r>
              <a:rPr lang="en-ES" dirty="0"/>
              <a:t>Model after fine-tunning</a:t>
            </a:r>
          </a:p>
        </p:txBody>
      </p:sp>
      <p:pic>
        <p:nvPicPr>
          <p:cNvPr id="16" name="example (4)" descr="example (4)">
            <a:hlinkClick r:id="" action="ppaction://media"/>
            <a:extLst>
              <a:ext uri="{FF2B5EF4-FFF2-40B4-BE49-F238E27FC236}">
                <a16:creationId xmlns:a16="http://schemas.microsoft.com/office/drawing/2014/main" id="{0B2123A3-7A66-2BFC-102E-57F75978D823}"/>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9223631" y="5367511"/>
            <a:ext cx="812800" cy="812800"/>
          </a:xfrm>
          <a:prstGeom prst="rect">
            <a:avLst/>
          </a:prstGeom>
        </p:spPr>
      </p:pic>
    </p:spTree>
    <p:extLst>
      <p:ext uri="{BB962C8B-B14F-4D97-AF65-F5344CB8AC3E}">
        <p14:creationId xmlns:p14="http://schemas.microsoft.com/office/powerpoint/2010/main" val="192392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88"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293"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cond evt="onNext" delay="0">
                      <p:tgtEl>
                        <p:sldTgt/>
                      </p:tgtEl>
                    </p:cond>
                  </p:endCondLst>
                </p:cTn>
                <p:tgtEl>
                  <p:spTgt spid="11"/>
                </p:tgtEl>
              </p:cMediaNode>
            </p:audio>
            <p:audio>
              <p:cMediaNode vol="80000">
                <p:cTn id="12" fill="hold" display="0">
                  <p:stCondLst>
                    <p:cond delay="indefinite"/>
                  </p:stCondLst>
                  <p:endCondLst>
                    <p:cond evt="onStopAudio" delay="0">
                      <p:tgtEl>
                        <p:sldTgt/>
                      </p:tgtEl>
                    </p:cond>
                    <p:cond evt="onNext" delay="0">
                      <p:tgtEl>
                        <p:sldTgt/>
                      </p:tgtEl>
                    </p:cond>
                  </p:endCondLst>
                </p:cTn>
                <p:tgtEl>
                  <p:spTgt spid="1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8A38C8C9-9BBA-09D2-152F-B658119AE8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10B1F2FC-DA0D-DBC8-25A9-DEA555B5DFC7}"/>
              </a:ext>
            </a:extLst>
          </p:cNvPr>
          <p:cNvSpPr txBox="1">
            <a:spLocks/>
          </p:cNvSpPr>
          <p:nvPr/>
        </p:nvSpPr>
        <p:spPr>
          <a:xfrm>
            <a:off x="470157" y="422817"/>
            <a:ext cx="11251685" cy="10410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4000" b="0" i="0" u="none" strike="noStrike" kern="1200" cap="none" spc="0" normalizeH="0" baseline="0" noProof="0" dirty="0">
                <a:ln>
                  <a:noFill/>
                </a:ln>
                <a:solidFill>
                  <a:prstClr val="black"/>
                </a:solidFill>
                <a:effectLst/>
                <a:uLnTx/>
                <a:uFillTx/>
                <a:latin typeface="Calibri Light" panose="020F0302020204030204"/>
                <a:ea typeface="+mj-ea"/>
                <a:cs typeface="+mj-cs"/>
              </a:rPr>
              <a:t>5. Training the TTS system</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rPr>
              <a:t> 5.3 </a:t>
            </a:r>
            <a:r>
              <a:rPr kumimoji="0" lang="en-GB" sz="2400" b="0" i="0" u="none" strike="noStrike" kern="1200" cap="none" spc="0" normalizeH="0" baseline="0" noProof="0" dirty="0">
                <a:ln>
                  <a:noFill/>
                </a:ln>
                <a:solidFill>
                  <a:prstClr val="black"/>
                </a:solidFill>
                <a:effectLst/>
                <a:uLnTx/>
                <a:uFillTx/>
                <a:latin typeface="Calibri Light" panose="020F0302020204030204"/>
                <a:ea typeface="+mj-ea"/>
                <a:cs typeface="+mj-cs"/>
              </a:rPr>
              <a:t>Things I learned and would change</a:t>
            </a:r>
            <a:endPar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6" name="Content Placeholder 2">
            <a:extLst>
              <a:ext uri="{FF2B5EF4-FFF2-40B4-BE49-F238E27FC236}">
                <a16:creationId xmlns:a16="http://schemas.microsoft.com/office/drawing/2014/main" id="{93122CCE-2765-E201-62BE-4D1AC1B2D423}"/>
              </a:ext>
            </a:extLst>
          </p:cNvPr>
          <p:cNvSpPr>
            <a:spLocks noGrp="1"/>
          </p:cNvSpPr>
          <p:nvPr>
            <p:ph idx="1"/>
          </p:nvPr>
        </p:nvSpPr>
        <p:spPr>
          <a:xfrm>
            <a:off x="550690" y="1760269"/>
            <a:ext cx="6635924" cy="3468956"/>
          </a:xfrm>
        </p:spPr>
        <p:txBody>
          <a:bodyPr anchor="t">
            <a:normAutofit/>
          </a:bodyPr>
          <a:lstStyle/>
          <a:p>
            <a:r>
              <a:rPr lang="en-GB" sz="1800" dirty="0"/>
              <a:t>I would use fewer audios, but from the same domain and better quality. As the generation of phrases is done independently, between phrases the model still shouts or is quieter and gives an irregular feeling. It could be retrained again with only 5-6 songs with a same style.</a:t>
            </a:r>
          </a:p>
          <a:p>
            <a:r>
              <a:rPr lang="en-GB" sz="1800" dirty="0"/>
              <a:t>I would try to freeze layers for training, especially since the discriminator does not have pre-trained weights.</a:t>
            </a:r>
          </a:p>
          <a:p>
            <a:r>
              <a:rPr lang="en-GB" sz="1800" dirty="0"/>
              <a:t>The network is very sensitive to the length of segments, it would filter out segments that are too long (many erroneous).</a:t>
            </a:r>
          </a:p>
          <a:p>
            <a:r>
              <a:rPr lang="en-GB" sz="1800" dirty="0"/>
              <a:t>I would try to adjust the length of the sentences, the times given by whisper are not very accurate, when performing inference sometimes it cuts part of the first and last syllable as a result.</a:t>
            </a:r>
          </a:p>
          <a:p>
            <a:endParaRPr lang="en-GB" sz="1800" dirty="0"/>
          </a:p>
        </p:txBody>
      </p:sp>
      <p:pic>
        <p:nvPicPr>
          <p:cNvPr id="4" name="Picture 3">
            <a:extLst>
              <a:ext uri="{FF2B5EF4-FFF2-40B4-BE49-F238E27FC236}">
                <a16:creationId xmlns:a16="http://schemas.microsoft.com/office/drawing/2014/main" id="{DE847977-CE6C-9E5A-2C59-46DE78F26DBB}"/>
              </a:ext>
            </a:extLst>
          </p:cNvPr>
          <p:cNvPicPr>
            <a:picLocks noChangeAspect="1"/>
          </p:cNvPicPr>
          <p:nvPr/>
        </p:nvPicPr>
        <p:blipFill>
          <a:blip r:embed="rId2"/>
          <a:stretch>
            <a:fillRect/>
          </a:stretch>
        </p:blipFill>
        <p:spPr>
          <a:xfrm>
            <a:off x="7737304" y="943349"/>
            <a:ext cx="3406946" cy="4690431"/>
          </a:xfrm>
          <a:prstGeom prst="rect">
            <a:avLst/>
          </a:prstGeom>
        </p:spPr>
      </p:pic>
    </p:spTree>
    <p:extLst>
      <p:ext uri="{BB962C8B-B14F-4D97-AF65-F5344CB8AC3E}">
        <p14:creationId xmlns:p14="http://schemas.microsoft.com/office/powerpoint/2010/main" val="599620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8A38C8C9-9BBA-09D2-152F-B658119AE8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10B1F2FC-DA0D-DBC8-25A9-DEA555B5DFC7}"/>
              </a:ext>
            </a:extLst>
          </p:cNvPr>
          <p:cNvSpPr txBox="1">
            <a:spLocks/>
          </p:cNvSpPr>
          <p:nvPr/>
        </p:nvSpPr>
        <p:spPr>
          <a:xfrm>
            <a:off x="470157" y="422817"/>
            <a:ext cx="11251685" cy="10410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ES" sz="4000" dirty="0">
                <a:solidFill>
                  <a:prstClr val="black"/>
                </a:solidFill>
                <a:latin typeface="Calibri Light" panose="020F0302020204030204"/>
              </a:rPr>
              <a:t>6</a:t>
            </a:r>
            <a:r>
              <a:rPr kumimoji="0" lang="en-ES" sz="4000" b="0" i="0" u="none" strike="noStrike" kern="1200" cap="none" spc="0" normalizeH="0" baseline="0" noProof="0" dirty="0">
                <a:ln>
                  <a:noFill/>
                </a:ln>
                <a:solidFill>
                  <a:prstClr val="black"/>
                </a:solidFill>
                <a:effectLst/>
                <a:uLnTx/>
                <a:uFillTx/>
                <a:latin typeface="Calibri Light" panose="020F0302020204030204"/>
                <a:ea typeface="+mj-ea"/>
                <a:cs typeface="+mj-cs"/>
              </a:rPr>
              <a:t>. Aligning sentences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rPr>
              <a:t> 6.1 Testing the speech generation</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5" name="cut_esclavos_del_destino_leido_sin_aligment" descr="cut_esclavos_del_destino_leido_sin_aligment">
            <a:hlinkClick r:id="" action="ppaction://media"/>
            <a:extLst>
              <a:ext uri="{FF2B5EF4-FFF2-40B4-BE49-F238E27FC236}">
                <a16:creationId xmlns:a16="http://schemas.microsoft.com/office/drawing/2014/main" id="{F946695D-B6E1-EDD5-38E0-63A69DFCF35B}"/>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4"/>
          <a:stretch>
            <a:fillRect/>
          </a:stretch>
        </p:blipFill>
        <p:spPr>
          <a:xfrm>
            <a:off x="9718971" y="4383422"/>
            <a:ext cx="812800" cy="812800"/>
          </a:xfrm>
        </p:spPr>
      </p:pic>
      <p:pic>
        <p:nvPicPr>
          <p:cNvPr id="40966" name="Picture 6" descr="Create meme &quot;SNOOP (SNOOP , snoop dogg , Snoop Dogg )&quot; - Pictures - Meme -arsenal.com">
            <a:extLst>
              <a:ext uri="{FF2B5EF4-FFF2-40B4-BE49-F238E27FC236}">
                <a16:creationId xmlns:a16="http://schemas.microsoft.com/office/drawing/2014/main" id="{CA9349EE-1C29-6D0D-29A6-307BBB843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4225" y="706646"/>
            <a:ext cx="4070349" cy="30527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CD50E3F-BCE2-4BDE-93A3-04A30E71F3C3}"/>
              </a:ext>
            </a:extLst>
          </p:cNvPr>
          <p:cNvPicPr>
            <a:picLocks noChangeAspect="1"/>
          </p:cNvPicPr>
          <p:nvPr/>
        </p:nvPicPr>
        <p:blipFill>
          <a:blip r:embed="rId6"/>
          <a:stretch>
            <a:fillRect/>
          </a:stretch>
        </p:blipFill>
        <p:spPr>
          <a:xfrm>
            <a:off x="1403006" y="4996895"/>
            <a:ext cx="4894050" cy="829248"/>
          </a:xfrm>
          <a:prstGeom prst="rect">
            <a:avLst/>
          </a:prstGeom>
        </p:spPr>
      </p:pic>
      <p:sp>
        <p:nvSpPr>
          <p:cNvPr id="7" name="TextBox 6">
            <a:extLst>
              <a:ext uri="{FF2B5EF4-FFF2-40B4-BE49-F238E27FC236}">
                <a16:creationId xmlns:a16="http://schemas.microsoft.com/office/drawing/2014/main" id="{18E1F6C7-40F0-2DB2-550C-0C721D2DBEFB}"/>
              </a:ext>
            </a:extLst>
          </p:cNvPr>
          <p:cNvSpPr txBox="1"/>
          <p:nvPr/>
        </p:nvSpPr>
        <p:spPr>
          <a:xfrm>
            <a:off x="7310007" y="4328157"/>
            <a:ext cx="2266950" cy="923330"/>
          </a:xfrm>
          <a:prstGeom prst="rect">
            <a:avLst/>
          </a:prstGeom>
          <a:noFill/>
        </p:spPr>
        <p:txBody>
          <a:bodyPr wrap="square" rtlCol="0">
            <a:spAutoFit/>
          </a:bodyPr>
          <a:lstStyle/>
          <a:p>
            <a:r>
              <a:rPr lang="en-ES" dirty="0"/>
              <a:t>“Esclavos del desino” sing by TTS system without any aligment</a:t>
            </a:r>
          </a:p>
        </p:txBody>
      </p:sp>
      <p:sp>
        <p:nvSpPr>
          <p:cNvPr id="8" name="Content Placeholder 2">
            <a:extLst>
              <a:ext uri="{FF2B5EF4-FFF2-40B4-BE49-F238E27FC236}">
                <a16:creationId xmlns:a16="http://schemas.microsoft.com/office/drawing/2014/main" id="{F66DDAE7-59C7-D9D8-90D7-03E975AA580E}"/>
              </a:ext>
            </a:extLst>
          </p:cNvPr>
          <p:cNvSpPr txBox="1">
            <a:spLocks/>
          </p:cNvSpPr>
          <p:nvPr/>
        </p:nvSpPr>
        <p:spPr>
          <a:xfrm>
            <a:off x="532069" y="1633733"/>
            <a:ext cx="6635924" cy="388124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dirty="0"/>
              <a:t>First test of the system:</a:t>
            </a:r>
          </a:p>
          <a:p>
            <a:pPr marL="800100" lvl="1" indent="-342900">
              <a:buAutoNum type="arabicPeriod"/>
            </a:pPr>
            <a:r>
              <a:rPr lang="en-GB" sz="2000" dirty="0"/>
              <a:t>Take one of Nach's songs (</a:t>
            </a:r>
            <a:r>
              <a:rPr lang="en-GB" sz="2000" dirty="0" err="1"/>
              <a:t>Esclavos</a:t>
            </a:r>
            <a:r>
              <a:rPr lang="en-GB" sz="2000" dirty="0"/>
              <a:t> del </a:t>
            </a:r>
            <a:r>
              <a:rPr lang="en-GB" sz="2000" dirty="0" err="1"/>
              <a:t>destino</a:t>
            </a:r>
            <a:r>
              <a:rPr lang="en-GB" sz="2000" dirty="0"/>
              <a:t>)</a:t>
            </a:r>
          </a:p>
          <a:p>
            <a:pPr marL="800100" lvl="1" indent="-342900">
              <a:buAutoNum type="arabicPeriod"/>
            </a:pPr>
            <a:r>
              <a:rPr lang="en-GB" sz="2000" dirty="0"/>
              <a:t>Separate base and voice</a:t>
            </a:r>
          </a:p>
          <a:p>
            <a:pPr marL="800100" lvl="1" indent="-342900">
              <a:buAutoNum type="arabicPeriod"/>
            </a:pPr>
            <a:r>
              <a:rPr lang="en-GB" sz="2000" dirty="0"/>
              <a:t>Transcribe voice</a:t>
            </a:r>
          </a:p>
          <a:p>
            <a:pPr marL="457200" lvl="1" indent="0">
              <a:buNone/>
            </a:pPr>
            <a:r>
              <a:rPr lang="en-GB" sz="2000" dirty="0"/>
              <a:t>4. Read song with TTS</a:t>
            </a:r>
          </a:p>
          <a:p>
            <a:pPr marL="457200" lvl="1" indent="0">
              <a:buNone/>
            </a:pPr>
            <a:r>
              <a:rPr lang="en-GB" sz="2000" dirty="0"/>
              <a:t>5. Join with the base without any alignment.</a:t>
            </a:r>
          </a:p>
          <a:p>
            <a:r>
              <a:rPr lang="en-GB" sz="1800" b="1" dirty="0"/>
              <a:t>Problem</a:t>
            </a:r>
            <a:r>
              <a:rPr lang="en-GB" sz="1800" dirty="0"/>
              <a:t>: The network has learned to generate sentences separately, but generates them independently. It is necessary to adjust the spacing between sentences.</a:t>
            </a:r>
          </a:p>
          <a:p>
            <a:r>
              <a:rPr lang="en-GB" sz="1800" dirty="0"/>
              <a:t>The gaps between sentences can be seen in the waveform.</a:t>
            </a:r>
          </a:p>
          <a:p>
            <a:pPr marL="0" indent="0">
              <a:buNone/>
            </a:pPr>
            <a:endParaRPr lang="en-GB" sz="1800" dirty="0"/>
          </a:p>
        </p:txBody>
      </p:sp>
    </p:spTree>
    <p:extLst>
      <p:ext uri="{BB962C8B-B14F-4D97-AF65-F5344CB8AC3E}">
        <p14:creationId xmlns:p14="http://schemas.microsoft.com/office/powerpoint/2010/main" val="248786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8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8A38C8C9-9BBA-09D2-152F-B658119AE8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Slide Number Placeholder 1">
            <a:extLst>
              <a:ext uri="{FF2B5EF4-FFF2-40B4-BE49-F238E27FC236}">
                <a16:creationId xmlns:a16="http://schemas.microsoft.com/office/drawing/2014/main" id="{3595BA26-E977-89AD-C7E2-A401BEF4BB3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E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Title 1">
            <a:extLst>
              <a:ext uri="{FF2B5EF4-FFF2-40B4-BE49-F238E27FC236}">
                <a16:creationId xmlns:a16="http://schemas.microsoft.com/office/drawing/2014/main" id="{1A9631C7-E98E-27F6-091E-159BD45AF7EB}"/>
              </a:ext>
            </a:extLst>
          </p:cNvPr>
          <p:cNvSpPr txBox="1">
            <a:spLocks/>
          </p:cNvSpPr>
          <p:nvPr/>
        </p:nvSpPr>
        <p:spPr>
          <a:xfrm>
            <a:off x="470157" y="422817"/>
            <a:ext cx="11251685" cy="10410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4000" b="0" i="0" u="none" strike="noStrike" kern="1200" cap="none" spc="0" normalizeH="0" baseline="0" noProof="0" dirty="0">
                <a:ln>
                  <a:noFill/>
                </a:ln>
                <a:solidFill>
                  <a:prstClr val="black"/>
                </a:solidFill>
                <a:effectLst/>
                <a:uLnTx/>
                <a:uFillTx/>
                <a:latin typeface="Calibri Light" panose="020F0302020204030204"/>
                <a:ea typeface="+mj-ea"/>
                <a:cs typeface="+mj-cs"/>
              </a:rPr>
              <a:t>6. Aligning sentences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rPr>
              <a:t> 6.2 Manually aligment</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16" name="Content Placeholder 2">
            <a:extLst>
              <a:ext uri="{FF2B5EF4-FFF2-40B4-BE49-F238E27FC236}">
                <a16:creationId xmlns:a16="http://schemas.microsoft.com/office/drawing/2014/main" id="{969E2ACF-E21A-3671-0154-DAC4CCD20623}"/>
              </a:ext>
            </a:extLst>
          </p:cNvPr>
          <p:cNvSpPr>
            <a:spLocks noGrp="1"/>
          </p:cNvSpPr>
          <p:nvPr>
            <p:ph idx="1"/>
          </p:nvPr>
        </p:nvSpPr>
        <p:spPr>
          <a:xfrm>
            <a:off x="550690" y="1760269"/>
            <a:ext cx="4607098" cy="3468956"/>
          </a:xfrm>
        </p:spPr>
        <p:txBody>
          <a:bodyPr anchor="t">
            <a:normAutofit/>
          </a:bodyPr>
          <a:lstStyle/>
          <a:p>
            <a:r>
              <a:rPr lang="en-GB" sz="1800" dirty="0"/>
              <a:t>The sentences are in rhythm. It is only necessary to adjust the spacing between them.</a:t>
            </a:r>
          </a:p>
          <a:p>
            <a:r>
              <a:rPr lang="en-GB" sz="1800" dirty="0"/>
              <a:t>To test how the result would look like, I cut the spaces manually</a:t>
            </a:r>
          </a:p>
          <a:p>
            <a:r>
              <a:rPr lang="en-GB" sz="1800" dirty="0"/>
              <a:t>No further transformations have been made (no warping, no echo, reverb, etc).</a:t>
            </a:r>
          </a:p>
          <a:p>
            <a:r>
              <a:rPr lang="en-GB" sz="1800" dirty="0"/>
              <a:t>Result:</a:t>
            </a:r>
          </a:p>
          <a:p>
            <a:endParaRPr lang="en-GB" sz="1800" dirty="0"/>
          </a:p>
          <a:p>
            <a:endParaRPr lang="en-GB" sz="1800" dirty="0"/>
          </a:p>
        </p:txBody>
      </p:sp>
      <p:pic>
        <p:nvPicPr>
          <p:cNvPr id="17" name="Picture 16" descr="Graphical user interface&#10;&#10;Description automatically generated">
            <a:extLst>
              <a:ext uri="{FF2B5EF4-FFF2-40B4-BE49-F238E27FC236}">
                <a16:creationId xmlns:a16="http://schemas.microsoft.com/office/drawing/2014/main" id="{D95AF9A3-69E8-F844-375B-DF0A0CAD5E26}"/>
              </a:ext>
            </a:extLst>
          </p:cNvPr>
          <p:cNvPicPr>
            <a:picLocks noChangeAspect="1"/>
          </p:cNvPicPr>
          <p:nvPr/>
        </p:nvPicPr>
        <p:blipFill>
          <a:blip r:embed="rId4"/>
          <a:stretch>
            <a:fillRect/>
          </a:stretch>
        </p:blipFill>
        <p:spPr>
          <a:xfrm>
            <a:off x="6315074" y="1106697"/>
            <a:ext cx="5159717" cy="3351086"/>
          </a:xfrm>
          <a:prstGeom prst="rect">
            <a:avLst/>
          </a:prstGeom>
        </p:spPr>
      </p:pic>
      <p:pic>
        <p:nvPicPr>
          <p:cNvPr id="19" name="cut_escalvos_destino_manually_aligned" descr="cut_escalvos_destino_manually_aligned">
            <a:hlinkClick r:id="" action="ppaction://media"/>
            <a:extLst>
              <a:ext uri="{FF2B5EF4-FFF2-40B4-BE49-F238E27FC236}">
                <a16:creationId xmlns:a16="http://schemas.microsoft.com/office/drawing/2014/main" id="{01A4448A-BC90-7D5C-297C-A2BD13E8DB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47839" y="4355453"/>
            <a:ext cx="812800" cy="812800"/>
          </a:xfrm>
          <a:prstGeom prst="rect">
            <a:avLst/>
          </a:prstGeom>
        </p:spPr>
      </p:pic>
      <p:sp>
        <p:nvSpPr>
          <p:cNvPr id="3" name="TextBox 2">
            <a:extLst>
              <a:ext uri="{FF2B5EF4-FFF2-40B4-BE49-F238E27FC236}">
                <a16:creationId xmlns:a16="http://schemas.microsoft.com/office/drawing/2014/main" id="{E4F1637B-1A59-74B5-C45F-5E96133E416C}"/>
              </a:ext>
            </a:extLst>
          </p:cNvPr>
          <p:cNvSpPr txBox="1"/>
          <p:nvPr/>
        </p:nvSpPr>
        <p:spPr>
          <a:xfrm>
            <a:off x="1000693" y="5273674"/>
            <a:ext cx="4080669" cy="646331"/>
          </a:xfrm>
          <a:prstGeom prst="rect">
            <a:avLst/>
          </a:prstGeom>
          <a:noFill/>
        </p:spPr>
        <p:txBody>
          <a:bodyPr wrap="none" rtlCol="0">
            <a:spAutoFit/>
          </a:bodyPr>
          <a:lstStyle/>
          <a:p>
            <a:r>
              <a:rPr lang="en-ES" dirty="0"/>
              <a:t>“Esclavos del destino - Nach” but readed </a:t>
            </a:r>
          </a:p>
          <a:p>
            <a:r>
              <a:rPr lang="en-ES" dirty="0"/>
              <a:t>by TTS system and manually aligned. Cut.</a:t>
            </a:r>
          </a:p>
        </p:txBody>
      </p:sp>
    </p:spTree>
    <p:extLst>
      <p:ext uri="{BB962C8B-B14F-4D97-AF65-F5344CB8AC3E}">
        <p14:creationId xmlns:p14="http://schemas.microsoft.com/office/powerpoint/2010/main" val="226541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2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1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2" name="Rectangle 5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5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reeform: Shape 6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5" name="Rectangle 6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5CA01A-D233-9B69-7DD7-85DDECA4F069}"/>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Table of contents</a:t>
            </a:r>
          </a:p>
        </p:txBody>
      </p:sp>
      <p:sp>
        <p:nvSpPr>
          <p:cNvPr id="3" name="Content Placeholder 2">
            <a:extLst>
              <a:ext uri="{FF2B5EF4-FFF2-40B4-BE49-F238E27FC236}">
                <a16:creationId xmlns:a16="http://schemas.microsoft.com/office/drawing/2014/main" id="{AD6DCD63-A6EC-4ED1-E747-520D5CD5BDD6}"/>
              </a:ext>
            </a:extLst>
          </p:cNvPr>
          <p:cNvSpPr>
            <a:spLocks noGrp="1"/>
          </p:cNvSpPr>
          <p:nvPr>
            <p:ph idx="1"/>
          </p:nvPr>
        </p:nvSpPr>
        <p:spPr>
          <a:xfrm>
            <a:off x="4810259" y="649480"/>
            <a:ext cx="6555347" cy="5546047"/>
          </a:xfrm>
        </p:spPr>
        <p:txBody>
          <a:bodyPr vert="horz" lIns="91440" tIns="45720" rIns="91440" bIns="45720" rtlCol="0" anchor="ctr">
            <a:normAutofit/>
          </a:bodyPr>
          <a:lstStyle/>
          <a:p>
            <a:pPr marL="457200" indent="-457200">
              <a:buFont typeface="+mj-lt"/>
              <a:buAutoNum type="arabicPeriod"/>
            </a:pPr>
            <a:r>
              <a:rPr lang="en-US" sz="2000" kern="1200" dirty="0">
                <a:latin typeface="+mn-lt"/>
                <a:ea typeface="+mn-ea"/>
                <a:cs typeface="+mn-cs"/>
              </a:rPr>
              <a:t>Previous work</a:t>
            </a:r>
          </a:p>
          <a:p>
            <a:pPr marL="457200" indent="-457200">
              <a:buFont typeface="+mj-lt"/>
              <a:buAutoNum type="arabicPeriod"/>
            </a:pPr>
            <a:r>
              <a:rPr lang="en-US" sz="2000" kern="1200" dirty="0">
                <a:latin typeface="+mn-lt"/>
                <a:ea typeface="+mn-ea"/>
                <a:cs typeface="+mn-cs"/>
              </a:rPr>
              <a:t>Objective</a:t>
            </a:r>
          </a:p>
          <a:p>
            <a:pPr marL="457200" indent="-457200">
              <a:buFont typeface="+mj-lt"/>
              <a:buAutoNum type="arabicPeriod"/>
            </a:pPr>
            <a:r>
              <a:rPr lang="en-US" sz="2000" kern="1200" dirty="0">
                <a:latin typeface="+mn-lt"/>
                <a:ea typeface="+mn-ea"/>
                <a:cs typeface="+mn-cs"/>
              </a:rPr>
              <a:t>Data collection</a:t>
            </a:r>
          </a:p>
          <a:p>
            <a:pPr marL="457200" indent="-457200">
              <a:buFont typeface="+mj-lt"/>
              <a:buAutoNum type="arabicPeriod"/>
            </a:pPr>
            <a:r>
              <a:rPr lang="en-US" sz="2000" dirty="0"/>
              <a:t>Data processing</a:t>
            </a:r>
          </a:p>
          <a:p>
            <a:pPr marL="457200" indent="-457200">
              <a:buFont typeface="+mj-lt"/>
              <a:buAutoNum type="arabicPeriod"/>
            </a:pPr>
            <a:r>
              <a:rPr lang="en-US" sz="2000" dirty="0"/>
              <a:t>Training TTS</a:t>
            </a:r>
          </a:p>
          <a:p>
            <a:pPr marL="457200" indent="-457200">
              <a:buFont typeface="+mj-lt"/>
              <a:buAutoNum type="arabicPeriod"/>
            </a:pPr>
            <a:r>
              <a:rPr lang="en-US" sz="2000" dirty="0"/>
              <a:t>Sentence align</a:t>
            </a:r>
          </a:p>
          <a:p>
            <a:pPr marL="457200" indent="-457200">
              <a:buFont typeface="+mj-lt"/>
              <a:buAutoNum type="arabicPeriod"/>
            </a:pPr>
            <a:r>
              <a:rPr lang="en-US" sz="2000" dirty="0"/>
              <a:t>Comparison</a:t>
            </a:r>
          </a:p>
          <a:p>
            <a:pPr marL="457200" indent="-457200">
              <a:buFont typeface="+mj-lt"/>
              <a:buAutoNum type="arabicPeriod"/>
            </a:pPr>
            <a:endParaRPr lang="en-US" sz="2000" dirty="0"/>
          </a:p>
          <a:p>
            <a:pPr marL="914400" lvl="1" indent="-457200">
              <a:buFont typeface="+mj-lt"/>
              <a:buAutoNum type="arabicPeriod"/>
            </a:pPr>
            <a:endParaRPr lang="en-US" sz="2000" kern="1200" dirty="0">
              <a:latin typeface="+mn-lt"/>
              <a:ea typeface="+mn-ea"/>
              <a:cs typeface="+mn-cs"/>
            </a:endParaRPr>
          </a:p>
        </p:txBody>
      </p:sp>
      <p:sp>
        <p:nvSpPr>
          <p:cNvPr id="4" name="Slide Number Placeholder 3">
            <a:extLst>
              <a:ext uri="{FF2B5EF4-FFF2-40B4-BE49-F238E27FC236}">
                <a16:creationId xmlns:a16="http://schemas.microsoft.com/office/drawing/2014/main" id="{CC02A42E-CD0E-DB02-6F6D-DFADD3B5EBF6}"/>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2724322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8A38C8C9-9BBA-09D2-152F-B658119AE8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Slide Number Placeholder 1">
            <a:extLst>
              <a:ext uri="{FF2B5EF4-FFF2-40B4-BE49-F238E27FC236}">
                <a16:creationId xmlns:a16="http://schemas.microsoft.com/office/drawing/2014/main" id="{3595BA26-E977-89AD-C7E2-A401BEF4BB3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E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Title 1">
            <a:extLst>
              <a:ext uri="{FF2B5EF4-FFF2-40B4-BE49-F238E27FC236}">
                <a16:creationId xmlns:a16="http://schemas.microsoft.com/office/drawing/2014/main" id="{1A9631C7-E98E-27F6-091E-159BD45AF7EB}"/>
              </a:ext>
            </a:extLst>
          </p:cNvPr>
          <p:cNvSpPr txBox="1">
            <a:spLocks/>
          </p:cNvSpPr>
          <p:nvPr/>
        </p:nvSpPr>
        <p:spPr>
          <a:xfrm>
            <a:off x="470157" y="422817"/>
            <a:ext cx="11251685" cy="10410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ES" sz="4000" dirty="0">
                <a:solidFill>
                  <a:prstClr val="black"/>
                </a:solidFill>
                <a:latin typeface="Calibri Light" panose="020F0302020204030204"/>
              </a:rPr>
              <a:t>7</a:t>
            </a:r>
            <a:r>
              <a:rPr kumimoji="0" lang="en-ES" sz="40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en-GB" sz="4000" b="0" i="0" u="none" strike="noStrike" kern="1200" cap="none" spc="0" normalizeH="0" baseline="0" noProof="0" dirty="0">
                <a:ln>
                  <a:noFill/>
                </a:ln>
                <a:solidFill>
                  <a:prstClr val="black"/>
                </a:solidFill>
                <a:effectLst/>
                <a:uLnTx/>
                <a:uFillTx/>
                <a:latin typeface="Calibri Light" panose="020F0302020204030204"/>
                <a:ea typeface="+mj-ea"/>
                <a:cs typeface="+mj-cs"/>
              </a:rPr>
              <a:t>Live test</a:t>
            </a:r>
            <a:endParaRPr kumimoji="0" lang="en-ES" sz="40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1028" name="Picture 4" descr="I don't always test my code But when I do, I test on live - The Most  Interesting Man In The World - quickmeme">
            <a:extLst>
              <a:ext uri="{FF2B5EF4-FFF2-40B4-BE49-F238E27FC236}">
                <a16:creationId xmlns:a16="http://schemas.microsoft.com/office/drawing/2014/main" id="{D6CD5B6F-122B-1456-5A78-0C3785FCD8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1465" y="504643"/>
            <a:ext cx="4296027" cy="539151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C443DF0-1902-E40E-7564-32F466D001FC}"/>
              </a:ext>
            </a:extLst>
          </p:cNvPr>
          <p:cNvSpPr txBox="1"/>
          <p:nvPr/>
        </p:nvSpPr>
        <p:spPr>
          <a:xfrm>
            <a:off x="825529" y="1815405"/>
            <a:ext cx="3776730" cy="923330"/>
          </a:xfrm>
          <a:prstGeom prst="rect">
            <a:avLst/>
          </a:prstGeom>
          <a:noFill/>
        </p:spPr>
        <p:txBody>
          <a:bodyPr wrap="square">
            <a:spAutoFit/>
          </a:bodyPr>
          <a:lstStyle/>
          <a:p>
            <a:r>
              <a:rPr lang="en-ES" dirty="0">
                <a:hlinkClick r:id="rId3"/>
              </a:rPr>
              <a:t>https://colab.research.google.com/drive/1T2ucPAtvb8sfPxFz8j_YOri3e8RpYd2N#scrollTo=fKOb70c2BoUT</a:t>
            </a:r>
            <a:endParaRPr lang="en-ES" dirty="0"/>
          </a:p>
        </p:txBody>
      </p:sp>
    </p:spTree>
    <p:extLst>
      <p:ext uri="{BB962C8B-B14F-4D97-AF65-F5344CB8AC3E}">
        <p14:creationId xmlns:p14="http://schemas.microsoft.com/office/powerpoint/2010/main" val="3571209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8A38C8C9-9BBA-09D2-152F-B658119AE8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Slide Number Placeholder 1">
            <a:extLst>
              <a:ext uri="{FF2B5EF4-FFF2-40B4-BE49-F238E27FC236}">
                <a16:creationId xmlns:a16="http://schemas.microsoft.com/office/drawing/2014/main" id="{3595BA26-E977-89AD-C7E2-A401BEF4BB3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E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 name="Picture 4" descr="Text, whiteboard&#10;&#10;Description automatically generated">
            <a:extLst>
              <a:ext uri="{FF2B5EF4-FFF2-40B4-BE49-F238E27FC236}">
                <a16:creationId xmlns:a16="http://schemas.microsoft.com/office/drawing/2014/main" id="{C6A3E65F-6F7A-60C0-2BC7-CAA981FFBC1E}"/>
              </a:ext>
            </a:extLst>
          </p:cNvPr>
          <p:cNvPicPr>
            <a:picLocks noChangeAspect="1"/>
          </p:cNvPicPr>
          <p:nvPr/>
        </p:nvPicPr>
        <p:blipFill>
          <a:blip r:embed="rId2"/>
          <a:stretch>
            <a:fillRect/>
          </a:stretch>
        </p:blipFill>
        <p:spPr>
          <a:xfrm>
            <a:off x="3261069" y="1064251"/>
            <a:ext cx="5209671" cy="5059283"/>
          </a:xfrm>
          <a:prstGeom prst="rect">
            <a:avLst/>
          </a:prstGeom>
        </p:spPr>
      </p:pic>
      <p:pic>
        <p:nvPicPr>
          <p:cNvPr id="6" name="Picture 2" descr="Parental Advisory - Wikipedia, la enciclopedia libre">
            <a:extLst>
              <a:ext uri="{FF2B5EF4-FFF2-40B4-BE49-F238E27FC236}">
                <a16:creationId xmlns:a16="http://schemas.microsoft.com/office/drawing/2014/main" id="{5FD45366-61CC-AAB9-D500-E70446614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390" y="5172517"/>
            <a:ext cx="1044572" cy="63401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9689CB8F-0E82-622B-B49E-03A3A205DA01}"/>
              </a:ext>
            </a:extLst>
          </p:cNvPr>
          <p:cNvSpPr txBox="1">
            <a:spLocks/>
          </p:cNvSpPr>
          <p:nvPr/>
        </p:nvSpPr>
        <p:spPr>
          <a:xfrm>
            <a:off x="4882761" y="235601"/>
            <a:ext cx="2169486" cy="69001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sz="4000" b="1" dirty="0">
                <a:solidFill>
                  <a:prstClr val="black"/>
                </a:solidFill>
                <a:latin typeface="Calibri Light" panose="020F0302020204030204"/>
              </a:rPr>
              <a:t>The end?</a:t>
            </a:r>
            <a:endParaRPr kumimoji="0" lang="en-ES" sz="40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3949682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027027D-6E0A-5530-7A13-BC1482DC262A}"/>
              </a:ext>
            </a:extLst>
          </p:cNvPr>
          <p:cNvSpPr txBox="1">
            <a:spLocks/>
          </p:cNvSpPr>
          <p:nvPr/>
        </p:nvSpPr>
        <p:spPr>
          <a:xfrm>
            <a:off x="2304348" y="2948264"/>
            <a:ext cx="8449511" cy="31692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GB" sz="4000" b="1" dirty="0" err="1">
                <a:solidFill>
                  <a:prstClr val="black"/>
                </a:solidFill>
                <a:latin typeface="Calibri Light" panose="020F0302020204030204"/>
              </a:rPr>
              <a:t>Diapositivas</a:t>
            </a:r>
            <a:r>
              <a:rPr lang="en-GB" sz="4000" b="1" dirty="0">
                <a:solidFill>
                  <a:prstClr val="black"/>
                </a:solidFill>
                <a:latin typeface="Calibri Light" panose="020F0302020204030204"/>
              </a:rPr>
              <a:t> </a:t>
            </a:r>
            <a:r>
              <a:rPr lang="en-GB" sz="4000" b="1" dirty="0" err="1">
                <a:solidFill>
                  <a:prstClr val="black"/>
                </a:solidFill>
                <a:latin typeface="Calibri Light" panose="020F0302020204030204"/>
              </a:rPr>
              <a:t>descartadas</a:t>
            </a:r>
            <a:r>
              <a:rPr lang="en-GB" sz="4000" b="1" dirty="0">
                <a:solidFill>
                  <a:prstClr val="black"/>
                </a:solidFill>
                <a:latin typeface="Calibri Light" panose="020F0302020204030204"/>
              </a:rPr>
              <a:t>, </a:t>
            </a:r>
            <a:r>
              <a:rPr lang="en-GB" sz="4000" b="1" dirty="0" err="1">
                <a:solidFill>
                  <a:prstClr val="black"/>
                </a:solidFill>
                <a:latin typeface="Calibri Light" panose="020F0302020204030204"/>
              </a:rPr>
              <a:t>demasiado</a:t>
            </a:r>
            <a:r>
              <a:rPr lang="en-GB" sz="4000" b="1" dirty="0">
                <a:solidFill>
                  <a:prstClr val="black"/>
                </a:solidFill>
                <a:latin typeface="Calibri Light" panose="020F0302020204030204"/>
              </a:rPr>
              <a:t> largo</a:t>
            </a:r>
            <a:endParaRPr kumimoji="0" lang="en-ES" sz="40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464601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8A38C8C9-9BBA-09D2-152F-B658119AE8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Slide Number Placeholder 1">
            <a:extLst>
              <a:ext uri="{FF2B5EF4-FFF2-40B4-BE49-F238E27FC236}">
                <a16:creationId xmlns:a16="http://schemas.microsoft.com/office/drawing/2014/main" id="{3595BA26-E977-89AD-C7E2-A401BEF4BB3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E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7A6979-0714-4377-B894-6BE4C2D6E202}" type="slidenum">
              <a:rPr lang="en-US" smtClean="0">
                <a:solidFill>
                  <a:prstClr val="black">
                    <a:tint val="75000"/>
                  </a:prstClr>
                </a:solidFill>
                <a:latin typeface="Calibri" panose="020F0502020204030204"/>
              </a:rPr>
              <a:pPr/>
              <a:t>23</a:t>
            </a:fld>
            <a:endParaRPr lang="en-US" dirty="0">
              <a:solidFill>
                <a:prstClr val="black">
                  <a:tint val="75000"/>
                </a:prstClr>
              </a:solidFill>
              <a:latin typeface="Calibri" panose="020F0502020204030204"/>
            </a:endParaRPr>
          </a:p>
        </p:txBody>
      </p:sp>
      <p:sp>
        <p:nvSpPr>
          <p:cNvPr id="15" name="Title 1">
            <a:extLst>
              <a:ext uri="{FF2B5EF4-FFF2-40B4-BE49-F238E27FC236}">
                <a16:creationId xmlns:a16="http://schemas.microsoft.com/office/drawing/2014/main" id="{1A9631C7-E98E-27F6-091E-159BD45AF7EB}"/>
              </a:ext>
            </a:extLst>
          </p:cNvPr>
          <p:cNvSpPr txBox="1">
            <a:spLocks/>
          </p:cNvSpPr>
          <p:nvPr/>
        </p:nvSpPr>
        <p:spPr>
          <a:xfrm>
            <a:off x="470157" y="422817"/>
            <a:ext cx="11251685" cy="10410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ES" sz="4000" dirty="0">
                <a:solidFill>
                  <a:prstClr val="black"/>
                </a:solidFill>
                <a:latin typeface="Calibri Light" panose="020F0302020204030204"/>
              </a:rPr>
              <a:t>6</a:t>
            </a:r>
            <a:r>
              <a:rPr kumimoji="0" lang="en-ES" sz="4000" b="0" i="0" u="none" strike="noStrike" kern="1200" cap="none" spc="0" normalizeH="0" baseline="0" noProof="0" dirty="0">
                <a:ln>
                  <a:noFill/>
                </a:ln>
                <a:solidFill>
                  <a:prstClr val="black"/>
                </a:solidFill>
                <a:effectLst/>
                <a:uLnTx/>
                <a:uFillTx/>
                <a:latin typeface="Calibri Light" panose="020F0302020204030204"/>
                <a:ea typeface="+mj-ea"/>
                <a:cs typeface="+mj-cs"/>
              </a:rPr>
              <a:t>. Aligning sentences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rPr>
              <a:t> 6.3 Use of whisper timestamps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44034" name="Picture 2">
            <a:extLst>
              <a:ext uri="{FF2B5EF4-FFF2-40B4-BE49-F238E27FC236}">
                <a16:creationId xmlns:a16="http://schemas.microsoft.com/office/drawing/2014/main" id="{501014DD-8FB5-8E10-AA8B-CAA5B8DF58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616" y="617841"/>
            <a:ext cx="4826172" cy="3224236"/>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a:extLst>
              <a:ext uri="{FF2B5EF4-FFF2-40B4-BE49-F238E27FC236}">
                <a16:creationId xmlns:a16="http://schemas.microsoft.com/office/drawing/2014/main" id="{7246D601-E97F-ED49-2D87-481F67018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9263" y="3940876"/>
            <a:ext cx="6453265" cy="1855314"/>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a:extLst>
              <a:ext uri="{FF2B5EF4-FFF2-40B4-BE49-F238E27FC236}">
                <a16:creationId xmlns:a16="http://schemas.microsoft.com/office/drawing/2014/main" id="{B78E3B17-3B05-46F3-3614-A1C313CF36DF}"/>
              </a:ext>
            </a:extLst>
          </p:cNvPr>
          <p:cNvSpPr txBox="1">
            <a:spLocks/>
          </p:cNvSpPr>
          <p:nvPr/>
        </p:nvSpPr>
        <p:spPr>
          <a:xfrm>
            <a:off x="530464" y="1555234"/>
            <a:ext cx="4607098" cy="3468956"/>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t>Attempt to align automatically. Idea -&gt; Copy the rhythm of a song and replace the voice.</a:t>
            </a:r>
          </a:p>
          <a:p>
            <a:pPr marL="342900" indent="-342900">
              <a:buFont typeface="Arial" panose="020B0604020202020204" pitchFamily="34" charset="0"/>
              <a:buAutoNum type="arabicPeriod"/>
            </a:pPr>
            <a:r>
              <a:rPr lang="en-GB" sz="1800" dirty="0"/>
              <a:t>Use a modified version of whisper when transcribing to obtain timestamps of tokens by extracting them from logits(</a:t>
            </a:r>
            <a:r>
              <a:rPr lang="en-GB" sz="1800" dirty="0" err="1">
                <a:hlinkClick r:id="rId4"/>
              </a:rPr>
              <a:t>Github</a:t>
            </a:r>
            <a:r>
              <a:rPr lang="en-GB" sz="1800" dirty="0"/>
              <a:t>).</a:t>
            </a:r>
          </a:p>
          <a:p>
            <a:pPr marL="342900" indent="-342900">
              <a:buFont typeface="Arial" panose="020B0604020202020204" pitchFamily="34" charset="0"/>
              <a:buAutoNum type="arabicPeriod"/>
            </a:pPr>
            <a:r>
              <a:rPr lang="en-GB" sz="1800" dirty="0"/>
              <a:t>Transcribes the original audio and the one read by the TTS.</a:t>
            </a:r>
          </a:p>
          <a:p>
            <a:pPr marL="342900" indent="-342900">
              <a:buFont typeface="Arial" panose="020B0604020202020204" pitchFamily="34" charset="0"/>
              <a:buAutoNum type="arabicPeriod"/>
            </a:pPr>
            <a:r>
              <a:rPr lang="en-GB" sz="1800" dirty="0"/>
              <a:t>Match both texts at the letter level by calculating substitutions, insertions, deletions(Myers’s bit-vector algorithm)</a:t>
            </a:r>
          </a:p>
          <a:p>
            <a:pPr marL="342900" indent="-342900">
              <a:buFont typeface="Arial" panose="020B0604020202020204" pitchFamily="34" charset="0"/>
              <a:buAutoNum type="arabicPeriod"/>
            </a:pPr>
            <a:r>
              <a:rPr lang="en-GB" sz="1800" dirty="0"/>
              <a:t>Use the result to match tokens</a:t>
            </a:r>
          </a:p>
          <a:p>
            <a:pPr marL="342900" indent="-342900">
              <a:buFont typeface="Arial" panose="020B0604020202020204" pitchFamily="34" charset="0"/>
              <a:buAutoNum type="arabicPeriod"/>
            </a:pPr>
            <a:r>
              <a:rPr lang="en-GB" sz="1800" dirty="0"/>
              <a:t>Use the timestamps of the tokens to have a time relationship between the audio read by the TTS and the original voice.</a:t>
            </a:r>
          </a:p>
          <a:p>
            <a:endParaRPr lang="en-GB" sz="1800" dirty="0"/>
          </a:p>
        </p:txBody>
      </p:sp>
    </p:spTree>
    <p:extLst>
      <p:ext uri="{BB962C8B-B14F-4D97-AF65-F5344CB8AC3E}">
        <p14:creationId xmlns:p14="http://schemas.microsoft.com/office/powerpoint/2010/main" val="1791265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8A38C8C9-9BBA-09D2-152F-B658119AE8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Slide Number Placeholder 1">
            <a:extLst>
              <a:ext uri="{FF2B5EF4-FFF2-40B4-BE49-F238E27FC236}">
                <a16:creationId xmlns:a16="http://schemas.microsoft.com/office/drawing/2014/main" id="{3595BA26-E977-89AD-C7E2-A401BEF4BB3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E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Title 1">
            <a:extLst>
              <a:ext uri="{FF2B5EF4-FFF2-40B4-BE49-F238E27FC236}">
                <a16:creationId xmlns:a16="http://schemas.microsoft.com/office/drawing/2014/main" id="{1A9631C7-E98E-27F6-091E-159BD45AF7EB}"/>
              </a:ext>
            </a:extLst>
          </p:cNvPr>
          <p:cNvSpPr txBox="1">
            <a:spLocks/>
          </p:cNvSpPr>
          <p:nvPr/>
        </p:nvSpPr>
        <p:spPr>
          <a:xfrm>
            <a:off x="470157" y="422817"/>
            <a:ext cx="11251685" cy="10410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4000" b="0" i="0" u="none" strike="noStrike" kern="1200" cap="none" spc="0" normalizeH="0" baseline="0" noProof="0" dirty="0">
                <a:ln>
                  <a:noFill/>
                </a:ln>
                <a:solidFill>
                  <a:prstClr val="black"/>
                </a:solidFill>
                <a:effectLst/>
                <a:uLnTx/>
                <a:uFillTx/>
                <a:latin typeface="Calibri Light" panose="020F0302020204030204"/>
                <a:ea typeface="+mj-ea"/>
                <a:cs typeface="+mj-cs"/>
              </a:rPr>
              <a:t>6. Aligning sentences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rPr>
              <a:t> 6.3 Shift blocks using landmarks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20" name="Content Placeholder 2">
            <a:extLst>
              <a:ext uri="{FF2B5EF4-FFF2-40B4-BE49-F238E27FC236}">
                <a16:creationId xmlns:a16="http://schemas.microsoft.com/office/drawing/2014/main" id="{B78E3B17-3B05-46F3-3614-A1C313CF36DF}"/>
              </a:ext>
            </a:extLst>
          </p:cNvPr>
          <p:cNvSpPr txBox="1">
            <a:spLocks/>
          </p:cNvSpPr>
          <p:nvPr/>
        </p:nvSpPr>
        <p:spPr>
          <a:xfrm>
            <a:off x="530464" y="1555234"/>
            <a:ext cx="9985136" cy="346895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Align speech sentences using timestamp relations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sz="1800" dirty="0">
                <a:solidFill>
                  <a:prstClr val="black"/>
                </a:solidFill>
                <a:latin typeface="Calibri" panose="020F0502020204030204"/>
              </a:rPr>
              <a:t>1. Find speech windows (I did it using a window to look for the spaces and find the blocks carefully). </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9154" name="Picture 2">
            <a:extLst>
              <a:ext uri="{FF2B5EF4-FFF2-40B4-BE49-F238E27FC236}">
                <a16:creationId xmlns:a16="http://schemas.microsoft.com/office/drawing/2014/main" id="{F3735A46-9784-FEBD-2247-B43169642B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00" y="2880000"/>
            <a:ext cx="10452793" cy="3005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27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8A38C8C9-9BBA-09D2-152F-B658119AE8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Slide Number Placeholder 1">
            <a:extLst>
              <a:ext uri="{FF2B5EF4-FFF2-40B4-BE49-F238E27FC236}">
                <a16:creationId xmlns:a16="http://schemas.microsoft.com/office/drawing/2014/main" id="{3595BA26-E977-89AD-C7E2-A401BEF4BB3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E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Title 1">
            <a:extLst>
              <a:ext uri="{FF2B5EF4-FFF2-40B4-BE49-F238E27FC236}">
                <a16:creationId xmlns:a16="http://schemas.microsoft.com/office/drawing/2014/main" id="{1A9631C7-E98E-27F6-091E-159BD45AF7EB}"/>
              </a:ext>
            </a:extLst>
          </p:cNvPr>
          <p:cNvSpPr txBox="1">
            <a:spLocks/>
          </p:cNvSpPr>
          <p:nvPr/>
        </p:nvSpPr>
        <p:spPr>
          <a:xfrm>
            <a:off x="470157" y="422817"/>
            <a:ext cx="11251685" cy="10410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4000" b="0" i="0" u="none" strike="noStrike" kern="1200" cap="none" spc="0" normalizeH="0" baseline="0" noProof="0" dirty="0">
                <a:ln>
                  <a:noFill/>
                </a:ln>
                <a:solidFill>
                  <a:prstClr val="black"/>
                </a:solidFill>
                <a:effectLst/>
                <a:uLnTx/>
                <a:uFillTx/>
                <a:latin typeface="Calibri Light" panose="020F0302020204030204"/>
                <a:ea typeface="+mj-ea"/>
                <a:cs typeface="+mj-cs"/>
              </a:rPr>
              <a:t>6. Aligning sentences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rPr>
              <a:t> 6.3 Shift blocks using landmarks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20" name="Content Placeholder 2">
            <a:extLst>
              <a:ext uri="{FF2B5EF4-FFF2-40B4-BE49-F238E27FC236}">
                <a16:creationId xmlns:a16="http://schemas.microsoft.com/office/drawing/2014/main" id="{B78E3B17-3B05-46F3-3614-A1C313CF36DF}"/>
              </a:ext>
            </a:extLst>
          </p:cNvPr>
          <p:cNvSpPr txBox="1">
            <a:spLocks/>
          </p:cNvSpPr>
          <p:nvPr/>
        </p:nvSpPr>
        <p:spPr>
          <a:xfrm>
            <a:off x="530464" y="1555234"/>
            <a:ext cx="9985136" cy="346895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Align speech sentences using timestamp relations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sz="1800" dirty="0">
                <a:solidFill>
                  <a:prstClr val="black"/>
                </a:solidFill>
                <a:latin typeface="Calibri" panose="020F0502020204030204"/>
              </a:rPr>
              <a:t>2</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Extend the widows to adjacent spaces to cover all the track</a:t>
            </a:r>
          </a:p>
        </p:txBody>
      </p:sp>
      <p:pic>
        <p:nvPicPr>
          <p:cNvPr id="3" name="Picture 4">
            <a:extLst>
              <a:ext uri="{FF2B5EF4-FFF2-40B4-BE49-F238E27FC236}">
                <a16:creationId xmlns:a16="http://schemas.microsoft.com/office/drawing/2014/main" id="{05244892-7C28-A26C-629D-36A5B991F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00" y="2880000"/>
            <a:ext cx="10468175" cy="30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431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8A38C8C9-9BBA-09D2-152F-B658119AE8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Slide Number Placeholder 1">
            <a:extLst>
              <a:ext uri="{FF2B5EF4-FFF2-40B4-BE49-F238E27FC236}">
                <a16:creationId xmlns:a16="http://schemas.microsoft.com/office/drawing/2014/main" id="{3595BA26-E977-89AD-C7E2-A401BEF4BB3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E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5" name="Title 1">
            <a:extLst>
              <a:ext uri="{FF2B5EF4-FFF2-40B4-BE49-F238E27FC236}">
                <a16:creationId xmlns:a16="http://schemas.microsoft.com/office/drawing/2014/main" id="{1A9631C7-E98E-27F6-091E-159BD45AF7EB}"/>
              </a:ext>
            </a:extLst>
          </p:cNvPr>
          <p:cNvSpPr txBox="1">
            <a:spLocks/>
          </p:cNvSpPr>
          <p:nvPr/>
        </p:nvSpPr>
        <p:spPr>
          <a:xfrm>
            <a:off x="470157" y="422817"/>
            <a:ext cx="11251685" cy="10410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4000" b="0" i="0" u="none" strike="noStrike" kern="1200" cap="none" spc="0" normalizeH="0" baseline="0" noProof="0" dirty="0">
                <a:ln>
                  <a:noFill/>
                </a:ln>
                <a:solidFill>
                  <a:prstClr val="black"/>
                </a:solidFill>
                <a:effectLst/>
                <a:uLnTx/>
                <a:uFillTx/>
                <a:latin typeface="Calibri Light" panose="020F0302020204030204"/>
                <a:ea typeface="+mj-ea"/>
                <a:cs typeface="+mj-cs"/>
              </a:rPr>
              <a:t>6. Aligning sentences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rPr>
              <a:t> 6.3 Shift blocks using landmarks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20" name="Content Placeholder 2">
            <a:extLst>
              <a:ext uri="{FF2B5EF4-FFF2-40B4-BE49-F238E27FC236}">
                <a16:creationId xmlns:a16="http://schemas.microsoft.com/office/drawing/2014/main" id="{B78E3B17-3B05-46F3-3614-A1C313CF36DF}"/>
              </a:ext>
            </a:extLst>
          </p:cNvPr>
          <p:cNvSpPr txBox="1">
            <a:spLocks/>
          </p:cNvSpPr>
          <p:nvPr/>
        </p:nvSpPr>
        <p:spPr>
          <a:xfrm>
            <a:off x="530464" y="1555234"/>
            <a:ext cx="9985136" cy="346895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Align speech sentences using timestamp relations</a:t>
            </a:r>
            <a:endParaRPr lang="en-GB" sz="1800" dirty="0">
              <a:solidFill>
                <a:prstClr val="black"/>
              </a:solidFill>
              <a:latin typeface="Calibri" panose="020F0502020204030204"/>
            </a:endParaRPr>
          </a:p>
          <a:p>
            <a:pPr marL="0" indent="0">
              <a:buNone/>
              <a:defRPr/>
            </a:pPr>
            <a:r>
              <a:rPr lang="en-GB" sz="1800" dirty="0">
                <a:solidFill>
                  <a:prstClr val="black"/>
                </a:solidFill>
                <a:latin typeface="Calibri" panose="020F0502020204030204"/>
              </a:rPr>
              <a:t>3</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Calculate the shift of each block (For example, use the mean distance between landmarks mean(xi-</a:t>
            </a:r>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yi</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to minimize the square distance) and merge the shifted blocks in a wav file (this part was very tricky, I had to code an algorithm to merge the waves taking care of the overlapping).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 name="Picture 6">
            <a:extLst>
              <a:ext uri="{FF2B5EF4-FFF2-40B4-BE49-F238E27FC236}">
                <a16:creationId xmlns:a16="http://schemas.microsoft.com/office/drawing/2014/main" id="{43D3ED7B-C85D-B484-9118-925A8EC8C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00" y="2880000"/>
            <a:ext cx="10468173" cy="30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330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8A38C8C9-9BBA-09D2-152F-B658119AE8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Slide Number Placeholder 1">
            <a:extLst>
              <a:ext uri="{FF2B5EF4-FFF2-40B4-BE49-F238E27FC236}">
                <a16:creationId xmlns:a16="http://schemas.microsoft.com/office/drawing/2014/main" id="{3595BA26-E977-89AD-C7E2-A401BEF4BB3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E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CEA1B22-17D3-7B8D-1CF1-343BB3470ADD}"/>
              </a:ext>
            </a:extLst>
          </p:cNvPr>
          <p:cNvSpPr txBox="1">
            <a:spLocks/>
          </p:cNvSpPr>
          <p:nvPr/>
        </p:nvSpPr>
        <p:spPr>
          <a:xfrm>
            <a:off x="470157" y="422817"/>
            <a:ext cx="11251685" cy="10410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4000" b="0" i="0" u="none" strike="noStrike" kern="1200" cap="none" spc="0" normalizeH="0" baseline="0" noProof="0" dirty="0">
                <a:ln>
                  <a:noFill/>
                </a:ln>
                <a:solidFill>
                  <a:prstClr val="black"/>
                </a:solidFill>
                <a:effectLst/>
                <a:uLnTx/>
                <a:uFillTx/>
                <a:latin typeface="Calibri Light" panose="020F0302020204030204"/>
                <a:ea typeface="+mj-ea"/>
                <a:cs typeface="+mj-cs"/>
              </a:rPr>
              <a:t>6. Aligning sentences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rPr>
              <a:t> 6.3 Shift blocks using landmarks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5" name="Content Placeholder 2">
            <a:extLst>
              <a:ext uri="{FF2B5EF4-FFF2-40B4-BE49-F238E27FC236}">
                <a16:creationId xmlns:a16="http://schemas.microsoft.com/office/drawing/2014/main" id="{F8510CBB-594D-80A8-82A4-6CD10D1CB14F}"/>
              </a:ext>
            </a:extLst>
          </p:cNvPr>
          <p:cNvSpPr txBox="1">
            <a:spLocks/>
          </p:cNvSpPr>
          <p:nvPr/>
        </p:nvSpPr>
        <p:spPr>
          <a:xfrm>
            <a:off x="662365" y="1668792"/>
            <a:ext cx="5950470" cy="352041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The results are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not very good</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because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Whisper’s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token timestamps are not accurate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(it is not intended for this purpose).</a:t>
            </a:r>
          </a:p>
          <a:p>
            <a:r>
              <a:rPr lang="en-GB" sz="1800" dirty="0">
                <a:solidFill>
                  <a:prstClr val="black"/>
                </a:solidFill>
                <a:latin typeface="Calibri" panose="020F0502020204030204"/>
              </a:rPr>
              <a:t>With good timestamps (force-alignment task) it could be possible to align the base with the voice with good results.</a:t>
            </a:r>
          </a:p>
          <a:p>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I have not investigated this line further, as to use it you need the landmarks of someone singing over it. </a:t>
            </a:r>
          </a:p>
          <a:p>
            <a:r>
              <a:rPr lang="en-GB" sz="1800" dirty="0">
                <a:solidFill>
                  <a:prstClr val="black"/>
                </a:solidFill>
                <a:latin typeface="Calibri" panose="020F0502020204030204"/>
              </a:rPr>
              <a:t>The algorithm of shifting blocks and joining them together can be very useful, we just need to calculate the displacement of each block. -&gt; </a:t>
            </a:r>
            <a:r>
              <a:rPr lang="en-GB" sz="1800" b="1" dirty="0">
                <a:solidFill>
                  <a:prstClr val="black"/>
                </a:solidFill>
                <a:latin typeface="Calibri" panose="020F0502020204030204"/>
              </a:rPr>
              <a:t>We will infer it from the beats.</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50" name="Picture 2" descr="Meme: &quot;You can't fail something If you don't even attempt it&quot; - All  Templates - Meme-arsenal.com">
            <a:extLst>
              <a:ext uri="{FF2B5EF4-FFF2-40B4-BE49-F238E27FC236}">
                <a16:creationId xmlns:a16="http://schemas.microsoft.com/office/drawing/2014/main" id="{7FD82B1A-2804-D57F-BC9B-AA685F06C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2133" y="1474544"/>
            <a:ext cx="4719709" cy="363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677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8A38C8C9-9BBA-09D2-152F-B658119AE8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Slide Number Placeholder 1">
            <a:extLst>
              <a:ext uri="{FF2B5EF4-FFF2-40B4-BE49-F238E27FC236}">
                <a16:creationId xmlns:a16="http://schemas.microsoft.com/office/drawing/2014/main" id="{3595BA26-E977-89AD-C7E2-A401BEF4BB3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E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CEA1B22-17D3-7B8D-1CF1-343BB3470ADD}"/>
              </a:ext>
            </a:extLst>
          </p:cNvPr>
          <p:cNvSpPr txBox="1">
            <a:spLocks/>
          </p:cNvSpPr>
          <p:nvPr/>
        </p:nvSpPr>
        <p:spPr>
          <a:xfrm>
            <a:off x="470157" y="422817"/>
            <a:ext cx="11251685" cy="10410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4000" b="0" i="0" u="none" strike="noStrike" kern="1200" cap="none" spc="0" normalizeH="0" baseline="0" noProof="0" dirty="0">
                <a:ln>
                  <a:noFill/>
                </a:ln>
                <a:solidFill>
                  <a:prstClr val="black"/>
                </a:solidFill>
                <a:effectLst/>
                <a:uLnTx/>
                <a:uFillTx/>
                <a:latin typeface="Calibri Light" panose="020F0302020204030204"/>
                <a:ea typeface="+mj-ea"/>
                <a:cs typeface="+mj-cs"/>
              </a:rPr>
              <a:t>6. Aligning sentences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rPr>
              <a:t> 6.3 Automatic alignment based on beats – Find beats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5" name="Content Placeholder 2">
            <a:extLst>
              <a:ext uri="{FF2B5EF4-FFF2-40B4-BE49-F238E27FC236}">
                <a16:creationId xmlns:a16="http://schemas.microsoft.com/office/drawing/2014/main" id="{F8510CBB-594D-80A8-82A4-6CD10D1CB14F}"/>
              </a:ext>
            </a:extLst>
          </p:cNvPr>
          <p:cNvSpPr txBox="1">
            <a:spLocks/>
          </p:cNvSpPr>
          <p:nvPr/>
        </p:nvSpPr>
        <p:spPr>
          <a:xfrm>
            <a:off x="530464" y="1555234"/>
            <a:ext cx="4827349" cy="346895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en-GB" sz="1800" dirty="0">
                <a:solidFill>
                  <a:prstClr val="black"/>
                </a:solidFill>
              </a:rPr>
              <a:t>First we need to find the base beats and then align the songs with the base.</a:t>
            </a:r>
          </a:p>
          <a:p>
            <a:pPr lvl="0"/>
            <a:r>
              <a:rPr lang="en-GB" sz="1800" dirty="0">
                <a:solidFill>
                  <a:prstClr val="black"/>
                </a:solidFill>
              </a:rPr>
              <a:t>It's easy, since in rap there are usually very marked drums and they are always edited from studio loops.</a:t>
            </a:r>
            <a:endParaRPr lang="en-GB" sz="1800" dirty="0">
              <a:solidFill>
                <a:prstClr val="black"/>
              </a:solidFill>
              <a:latin typeface="Calibri" panose="020F0502020204030204"/>
            </a:endParaRPr>
          </a:p>
          <a:p>
            <a:pPr lvl="0"/>
            <a:r>
              <a:rPr lang="en-GB" sz="1800" dirty="0">
                <a:solidFill>
                  <a:prstClr val="black"/>
                </a:solidFill>
              </a:rPr>
              <a:t>Generally there are never time changes, so the assumption that there is a global tempo is true.</a:t>
            </a:r>
          </a:p>
          <a:p>
            <a:pPr lvl="0"/>
            <a:r>
              <a:rPr lang="en-GB" sz="1800" dirty="0">
                <a:solidFill>
                  <a:prstClr val="black"/>
                </a:solidFill>
              </a:rPr>
              <a:t>Use of the beats detector based on RNNs from the </a:t>
            </a:r>
            <a:r>
              <a:rPr lang="en-GB" sz="1800" i="1" dirty="0" err="1">
                <a:solidFill>
                  <a:prstClr val="black"/>
                </a:solidFill>
              </a:rPr>
              <a:t>madmon</a:t>
            </a:r>
            <a:r>
              <a:rPr lang="en-GB" sz="1800" dirty="0">
                <a:solidFill>
                  <a:prstClr val="black"/>
                </a:solidFill>
              </a:rPr>
              <a:t> library </a:t>
            </a:r>
            <a:r>
              <a:rPr lang="en-GB" sz="1800" dirty="0">
                <a:solidFill>
                  <a:prstClr val="black"/>
                </a:solidFill>
                <a:latin typeface="Calibri" panose="020F0502020204030204"/>
              </a:rPr>
              <a:t>(</a:t>
            </a:r>
            <a:r>
              <a:rPr lang="en-GB" sz="1800" dirty="0">
                <a:solidFill>
                  <a:prstClr val="black"/>
                </a:solidFill>
                <a:latin typeface="Calibri" panose="020F0502020204030204"/>
                <a:hlinkClick r:id="rId4"/>
              </a:rPr>
              <a:t>Github</a:t>
            </a:r>
            <a:r>
              <a:rPr lang="en-GB" sz="1800" dirty="0">
                <a:solidFill>
                  <a:prstClr val="black"/>
                </a:solidFill>
                <a:latin typeface="Calibri" panose="020F0502020204030204"/>
              </a:rPr>
              <a:t>).</a:t>
            </a:r>
          </a:p>
          <a:p>
            <a:pPr lvl="0"/>
            <a:r>
              <a:rPr lang="en-GB" sz="1800" dirty="0">
                <a:solidFill>
                  <a:prstClr val="black"/>
                </a:solidFill>
              </a:rPr>
              <a:t>Example of a song fragment with the tempo detected by the model. Song Palabras (sing by the original </a:t>
            </a:r>
            <a:r>
              <a:rPr lang="en-GB" sz="1800" dirty="0" err="1">
                <a:solidFill>
                  <a:prstClr val="black"/>
                </a:solidFill>
              </a:rPr>
              <a:t>Nach</a:t>
            </a:r>
            <a:r>
              <a:rPr lang="en-GB" sz="1800" dirty="0">
                <a:solidFill>
                  <a:prstClr val="black"/>
                </a:solidFill>
              </a:rPr>
              <a:t>).</a:t>
            </a:r>
          </a:p>
        </p:txBody>
      </p:sp>
      <p:sp>
        <p:nvSpPr>
          <p:cNvPr id="7" name="TextBox 6">
            <a:extLst>
              <a:ext uri="{FF2B5EF4-FFF2-40B4-BE49-F238E27FC236}">
                <a16:creationId xmlns:a16="http://schemas.microsoft.com/office/drawing/2014/main" id="{500EAE7B-CF43-46E8-A54D-F6051DBE0BDE}"/>
              </a:ext>
            </a:extLst>
          </p:cNvPr>
          <p:cNvSpPr txBox="1"/>
          <p:nvPr/>
        </p:nvSpPr>
        <p:spPr>
          <a:xfrm>
            <a:off x="5915025" y="5235533"/>
            <a:ext cx="6100762" cy="646331"/>
          </a:xfrm>
          <a:prstGeom prst="rect">
            <a:avLst/>
          </a:prstGeom>
          <a:noFill/>
        </p:spPr>
        <p:txBody>
          <a:bodyPr wrap="square">
            <a:spAutoFit/>
          </a:bodyPr>
          <a:lstStyle/>
          <a:p>
            <a:r>
              <a:rPr lang="en-GB" sz="1200" dirty="0"/>
              <a:t>Sebastian </a:t>
            </a:r>
            <a:r>
              <a:rPr lang="en-GB" sz="1200" dirty="0" err="1"/>
              <a:t>Böck</a:t>
            </a:r>
            <a:r>
              <a:rPr lang="en-GB" sz="1200" dirty="0"/>
              <a:t> and Markus </a:t>
            </a:r>
            <a:r>
              <a:rPr lang="en-GB" sz="1200" dirty="0" err="1"/>
              <a:t>Schedl</a:t>
            </a:r>
            <a:r>
              <a:rPr lang="en-GB" sz="1200" dirty="0"/>
              <a:t>, “Enhanced Beat Tracking with Context-Aware Neural Networks”, Proceedings of the 14th International Conference on Digital Audio Effects (</a:t>
            </a:r>
            <a:r>
              <a:rPr lang="en-GB" sz="1200" dirty="0" err="1"/>
              <a:t>DAFx</a:t>
            </a:r>
            <a:r>
              <a:rPr lang="en-GB" sz="1200" dirty="0"/>
              <a:t>), 2011. </a:t>
            </a:r>
            <a:r>
              <a:rPr lang="en-GB" sz="1200" dirty="0">
                <a:hlinkClick r:id="rId5"/>
              </a:rPr>
              <a:t>http://recherche.ircam.fr/pub/dafx11/Papers/31_e.pdf</a:t>
            </a:r>
            <a:endParaRPr lang="en-ES" sz="1200" dirty="0"/>
          </a:p>
        </p:txBody>
      </p:sp>
      <p:pic>
        <p:nvPicPr>
          <p:cNvPr id="8" name="Picture 7">
            <a:extLst>
              <a:ext uri="{FF2B5EF4-FFF2-40B4-BE49-F238E27FC236}">
                <a16:creationId xmlns:a16="http://schemas.microsoft.com/office/drawing/2014/main" id="{0B050F39-7906-076F-8297-B80BF02FEDC1}"/>
              </a:ext>
            </a:extLst>
          </p:cNvPr>
          <p:cNvPicPr>
            <a:picLocks noChangeAspect="1"/>
          </p:cNvPicPr>
          <p:nvPr/>
        </p:nvPicPr>
        <p:blipFill>
          <a:blip r:embed="rId6"/>
          <a:stretch>
            <a:fillRect/>
          </a:stretch>
        </p:blipFill>
        <p:spPr>
          <a:xfrm>
            <a:off x="5551901" y="1773927"/>
            <a:ext cx="6109635" cy="3031569"/>
          </a:xfrm>
          <a:prstGeom prst="rect">
            <a:avLst/>
          </a:prstGeom>
        </p:spPr>
      </p:pic>
      <p:pic>
        <p:nvPicPr>
          <p:cNvPr id="9" name="cut_beat_tracking" descr="cut_beat_tracking">
            <a:hlinkClick r:id="" action="ppaction://media"/>
            <a:extLst>
              <a:ext uri="{FF2B5EF4-FFF2-40B4-BE49-F238E27FC236}">
                <a16:creationId xmlns:a16="http://schemas.microsoft.com/office/drawing/2014/main" id="{E5C66358-348B-5DF6-417C-2D73E36D865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537738" y="4922132"/>
            <a:ext cx="812800" cy="812800"/>
          </a:xfrm>
          <a:prstGeom prst="rect">
            <a:avLst/>
          </a:prstGeom>
        </p:spPr>
      </p:pic>
      <p:sp>
        <p:nvSpPr>
          <p:cNvPr id="11" name="TextBox 10">
            <a:extLst>
              <a:ext uri="{FF2B5EF4-FFF2-40B4-BE49-F238E27FC236}">
                <a16:creationId xmlns:a16="http://schemas.microsoft.com/office/drawing/2014/main" id="{0065BD21-BC1B-32DB-45A2-7EA34CC4DB8F}"/>
              </a:ext>
            </a:extLst>
          </p:cNvPr>
          <p:cNvSpPr txBox="1"/>
          <p:nvPr/>
        </p:nvSpPr>
        <p:spPr>
          <a:xfrm>
            <a:off x="3571875" y="5986463"/>
            <a:ext cx="184731" cy="369332"/>
          </a:xfrm>
          <a:prstGeom prst="rect">
            <a:avLst/>
          </a:prstGeom>
          <a:noFill/>
        </p:spPr>
        <p:txBody>
          <a:bodyPr wrap="none" rtlCol="0">
            <a:spAutoFit/>
          </a:bodyPr>
          <a:lstStyle/>
          <a:p>
            <a:endParaRPr lang="en-ES" dirty="0"/>
          </a:p>
        </p:txBody>
      </p:sp>
    </p:spTree>
    <p:extLst>
      <p:ext uri="{BB962C8B-B14F-4D97-AF65-F5344CB8AC3E}">
        <p14:creationId xmlns:p14="http://schemas.microsoft.com/office/powerpoint/2010/main" val="150399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7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9"/>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8A38C8C9-9BBA-09D2-152F-B658119AE8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Slide Number Placeholder 1">
            <a:extLst>
              <a:ext uri="{FF2B5EF4-FFF2-40B4-BE49-F238E27FC236}">
                <a16:creationId xmlns:a16="http://schemas.microsoft.com/office/drawing/2014/main" id="{3595BA26-E977-89AD-C7E2-A401BEF4BB3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E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A7A6979-0714-4377-B894-6BE4C2D6E20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CEA1B22-17D3-7B8D-1CF1-343BB3470ADD}"/>
              </a:ext>
            </a:extLst>
          </p:cNvPr>
          <p:cNvSpPr txBox="1">
            <a:spLocks/>
          </p:cNvSpPr>
          <p:nvPr/>
        </p:nvSpPr>
        <p:spPr>
          <a:xfrm>
            <a:off x="470157" y="422817"/>
            <a:ext cx="11251685" cy="10410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4000" b="0" i="0" u="none" strike="noStrike" kern="1200" cap="none" spc="0" normalizeH="0" baseline="0" noProof="0" dirty="0">
                <a:ln>
                  <a:noFill/>
                </a:ln>
                <a:solidFill>
                  <a:prstClr val="black"/>
                </a:solidFill>
                <a:effectLst/>
                <a:uLnTx/>
                <a:uFillTx/>
                <a:latin typeface="Calibri Light" panose="020F0302020204030204"/>
                <a:ea typeface="+mj-ea"/>
                <a:cs typeface="+mj-cs"/>
              </a:rPr>
              <a:t>6. Aligning sentences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rPr>
              <a:t> 6.3 Recap – Basic aligment based on beats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4" name="Picture 8" descr="Making an Audio Waveform Visualizer with Vanilla JavaScript | CSS-Tricks -  CSS-Tricks">
            <a:extLst>
              <a:ext uri="{FF2B5EF4-FFF2-40B4-BE49-F238E27FC236}">
                <a16:creationId xmlns:a16="http://schemas.microsoft.com/office/drawing/2014/main" id="{09D8A328-4981-2950-1826-65599A60D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913" y="3558715"/>
            <a:ext cx="2041115" cy="17029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remium Vector | Sound wave symbol of equaliser isolated on background  vector illustration design vector illustration">
            <a:extLst>
              <a:ext uri="{FF2B5EF4-FFF2-40B4-BE49-F238E27FC236}">
                <a16:creationId xmlns:a16="http://schemas.microsoft.com/office/drawing/2014/main" id="{2853BF7E-0AD7-8E30-4F97-1F1B88617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026144"/>
            <a:ext cx="1233436" cy="10016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ext Symbol Vector SVG Icon (2) - SVG Repo">
            <a:extLst>
              <a:ext uri="{FF2B5EF4-FFF2-40B4-BE49-F238E27FC236}">
                <a16:creationId xmlns:a16="http://schemas.microsoft.com/office/drawing/2014/main" id="{DAA303B1-F1BB-28C9-C245-4F9BB8275A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601" y="2195864"/>
            <a:ext cx="547950" cy="5479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B906991-655C-7A4D-01BB-109F39851ADC}"/>
              </a:ext>
            </a:extLst>
          </p:cNvPr>
          <p:cNvSpPr txBox="1"/>
          <p:nvPr/>
        </p:nvSpPr>
        <p:spPr>
          <a:xfrm>
            <a:off x="797090" y="2815837"/>
            <a:ext cx="565348" cy="369332"/>
          </a:xfrm>
          <a:prstGeom prst="rect">
            <a:avLst/>
          </a:prstGeom>
          <a:noFill/>
        </p:spPr>
        <p:txBody>
          <a:bodyPr wrap="none" rtlCol="0">
            <a:spAutoFit/>
          </a:bodyPr>
          <a:lstStyle/>
          <a:p>
            <a:r>
              <a:rPr lang="en-ES" dirty="0"/>
              <a:t>Text</a:t>
            </a:r>
          </a:p>
        </p:txBody>
      </p:sp>
      <p:sp>
        <p:nvSpPr>
          <p:cNvPr id="9" name="TextBox 8">
            <a:extLst>
              <a:ext uri="{FF2B5EF4-FFF2-40B4-BE49-F238E27FC236}">
                <a16:creationId xmlns:a16="http://schemas.microsoft.com/office/drawing/2014/main" id="{72BDEEAA-7E4F-1DEF-D8A2-822F0E97BCB9}"/>
              </a:ext>
            </a:extLst>
          </p:cNvPr>
          <p:cNvSpPr txBox="1"/>
          <p:nvPr/>
        </p:nvSpPr>
        <p:spPr>
          <a:xfrm>
            <a:off x="1006031" y="4903611"/>
            <a:ext cx="1032655" cy="369332"/>
          </a:xfrm>
          <a:prstGeom prst="rect">
            <a:avLst/>
          </a:prstGeom>
          <a:noFill/>
        </p:spPr>
        <p:txBody>
          <a:bodyPr wrap="none" rtlCol="0">
            <a:spAutoFit/>
          </a:bodyPr>
          <a:lstStyle/>
          <a:p>
            <a:r>
              <a:rPr lang="en-ES" dirty="0"/>
              <a:t>Rap base</a:t>
            </a:r>
          </a:p>
        </p:txBody>
      </p:sp>
      <p:sp>
        <p:nvSpPr>
          <p:cNvPr id="11" name="Rounded Rectangle 10">
            <a:extLst>
              <a:ext uri="{FF2B5EF4-FFF2-40B4-BE49-F238E27FC236}">
                <a16:creationId xmlns:a16="http://schemas.microsoft.com/office/drawing/2014/main" id="{84D4FEF5-54A3-6E64-E73F-511120E03518}"/>
              </a:ext>
            </a:extLst>
          </p:cNvPr>
          <p:cNvSpPr/>
          <p:nvPr/>
        </p:nvSpPr>
        <p:spPr>
          <a:xfrm>
            <a:off x="2061939" y="2116006"/>
            <a:ext cx="1540859"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ES" dirty="0"/>
              <a:t>Rap TTS</a:t>
            </a:r>
          </a:p>
        </p:txBody>
      </p:sp>
      <p:sp>
        <p:nvSpPr>
          <p:cNvPr id="15" name="TextBox 14">
            <a:extLst>
              <a:ext uri="{FF2B5EF4-FFF2-40B4-BE49-F238E27FC236}">
                <a16:creationId xmlns:a16="http://schemas.microsoft.com/office/drawing/2014/main" id="{C7633C02-709A-D101-0A69-E8D25D2FBD0C}"/>
              </a:ext>
            </a:extLst>
          </p:cNvPr>
          <p:cNvSpPr txBox="1"/>
          <p:nvPr/>
        </p:nvSpPr>
        <p:spPr>
          <a:xfrm>
            <a:off x="4211958" y="2991463"/>
            <a:ext cx="862737" cy="369332"/>
          </a:xfrm>
          <a:prstGeom prst="rect">
            <a:avLst/>
          </a:prstGeom>
          <a:noFill/>
        </p:spPr>
        <p:txBody>
          <a:bodyPr wrap="none" rtlCol="0">
            <a:spAutoFit/>
          </a:bodyPr>
          <a:lstStyle/>
          <a:p>
            <a:r>
              <a:rPr lang="en-ES" dirty="0"/>
              <a:t>Speech</a:t>
            </a:r>
          </a:p>
        </p:txBody>
      </p:sp>
      <p:sp>
        <p:nvSpPr>
          <p:cNvPr id="16" name="Rounded Rectangle 15">
            <a:extLst>
              <a:ext uri="{FF2B5EF4-FFF2-40B4-BE49-F238E27FC236}">
                <a16:creationId xmlns:a16="http://schemas.microsoft.com/office/drawing/2014/main" id="{8DF8A265-E051-F424-26CF-0D4DD774FAB6}"/>
              </a:ext>
            </a:extLst>
          </p:cNvPr>
          <p:cNvSpPr/>
          <p:nvPr/>
        </p:nvSpPr>
        <p:spPr>
          <a:xfrm>
            <a:off x="5664737" y="2116006"/>
            <a:ext cx="1540859"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ES" dirty="0"/>
              <a:t>Cut into blocks</a:t>
            </a:r>
          </a:p>
        </p:txBody>
      </p:sp>
      <p:pic>
        <p:nvPicPr>
          <p:cNvPr id="17" name="Picture 4" descr="Premium Vector | Sound wave symbol of equaliser isolated on background  vector illustration design vector illustration">
            <a:extLst>
              <a:ext uri="{FF2B5EF4-FFF2-40B4-BE49-F238E27FC236}">
                <a16:creationId xmlns:a16="http://schemas.microsoft.com/office/drawing/2014/main" id="{C5E5D374-20E6-A116-3F83-3F390E93B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4451" y="2019143"/>
            <a:ext cx="1233436" cy="100160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AD3AE49-11F3-2D22-9FF2-03618D2DA369}"/>
              </a:ext>
            </a:extLst>
          </p:cNvPr>
          <p:cNvSpPr txBox="1"/>
          <p:nvPr/>
        </p:nvSpPr>
        <p:spPr>
          <a:xfrm>
            <a:off x="7629825" y="2921822"/>
            <a:ext cx="1501821" cy="369332"/>
          </a:xfrm>
          <a:prstGeom prst="rect">
            <a:avLst/>
          </a:prstGeom>
          <a:noFill/>
        </p:spPr>
        <p:txBody>
          <a:bodyPr wrap="none" rtlCol="0">
            <a:spAutoFit/>
          </a:bodyPr>
          <a:lstStyle/>
          <a:p>
            <a:r>
              <a:rPr lang="en-ES" dirty="0"/>
              <a:t>Speech blocks</a:t>
            </a:r>
          </a:p>
        </p:txBody>
      </p:sp>
      <p:sp>
        <p:nvSpPr>
          <p:cNvPr id="19" name="Rounded Rectangle 18">
            <a:extLst>
              <a:ext uri="{FF2B5EF4-FFF2-40B4-BE49-F238E27FC236}">
                <a16:creationId xmlns:a16="http://schemas.microsoft.com/office/drawing/2014/main" id="{EEFDD37F-E34A-EE04-E21C-092FEB1BF5EF}"/>
              </a:ext>
            </a:extLst>
          </p:cNvPr>
          <p:cNvSpPr/>
          <p:nvPr/>
        </p:nvSpPr>
        <p:spPr>
          <a:xfrm>
            <a:off x="2934941" y="5075939"/>
            <a:ext cx="1540859"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ES" dirty="0"/>
              <a:t>Beat detector</a:t>
            </a:r>
          </a:p>
        </p:txBody>
      </p:sp>
      <p:sp>
        <p:nvSpPr>
          <p:cNvPr id="20" name="Rounded Rectangle 19">
            <a:extLst>
              <a:ext uri="{FF2B5EF4-FFF2-40B4-BE49-F238E27FC236}">
                <a16:creationId xmlns:a16="http://schemas.microsoft.com/office/drawing/2014/main" id="{F05477F4-4A0F-5059-59EA-D3204D198DAD}"/>
              </a:ext>
            </a:extLst>
          </p:cNvPr>
          <p:cNvSpPr/>
          <p:nvPr/>
        </p:nvSpPr>
        <p:spPr>
          <a:xfrm>
            <a:off x="8178698" y="3783355"/>
            <a:ext cx="1540859" cy="812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ES" dirty="0"/>
              <a:t>Basic mixer</a:t>
            </a:r>
          </a:p>
        </p:txBody>
      </p:sp>
      <p:pic>
        <p:nvPicPr>
          <p:cNvPr id="21" name="Picture 4" descr="Premium Vector | Sound wave symbol of equaliser isolated on background  vector illustration design vector illustration">
            <a:extLst>
              <a:ext uri="{FF2B5EF4-FFF2-40B4-BE49-F238E27FC236}">
                <a16:creationId xmlns:a16="http://schemas.microsoft.com/office/drawing/2014/main" id="{5A6A9F7D-CDF1-E02E-30E7-7DDEDB344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5696" y="3496443"/>
            <a:ext cx="1540859" cy="125124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Making an Audio Waveform Visualizer with Vanilla JavaScript | CSS-Tricks -  CSS-Tricks">
            <a:extLst>
              <a:ext uri="{FF2B5EF4-FFF2-40B4-BE49-F238E27FC236}">
                <a16:creationId xmlns:a16="http://schemas.microsoft.com/office/drawing/2014/main" id="{AA416CB9-A967-8232-2BCC-6EA6874CC7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4277" y="3623736"/>
            <a:ext cx="1274922" cy="10636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A3325129-7A4F-8BA8-D300-4B2EA7733B7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85" t="44016" r="42293" b="39599"/>
          <a:stretch/>
        </p:blipFill>
        <p:spPr bwMode="auto">
          <a:xfrm>
            <a:off x="5664737" y="5460227"/>
            <a:ext cx="1386559" cy="19913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7804B38-F79A-F1EF-06C0-8AF311D9EEF2}"/>
              </a:ext>
            </a:extLst>
          </p:cNvPr>
          <p:cNvSpPr txBox="1"/>
          <p:nvPr/>
        </p:nvSpPr>
        <p:spPr>
          <a:xfrm>
            <a:off x="6007856" y="5727406"/>
            <a:ext cx="700320" cy="369332"/>
          </a:xfrm>
          <a:prstGeom prst="rect">
            <a:avLst/>
          </a:prstGeom>
          <a:noFill/>
        </p:spPr>
        <p:txBody>
          <a:bodyPr wrap="none" rtlCol="0">
            <a:spAutoFit/>
          </a:bodyPr>
          <a:lstStyle/>
          <a:p>
            <a:r>
              <a:rPr lang="en-ES" dirty="0"/>
              <a:t>Beats</a:t>
            </a:r>
          </a:p>
        </p:txBody>
      </p:sp>
      <p:sp>
        <p:nvSpPr>
          <p:cNvPr id="24" name="TextBox 23">
            <a:extLst>
              <a:ext uri="{FF2B5EF4-FFF2-40B4-BE49-F238E27FC236}">
                <a16:creationId xmlns:a16="http://schemas.microsoft.com/office/drawing/2014/main" id="{ED397745-1FAD-48E8-4F09-744FD8A813DB}"/>
              </a:ext>
            </a:extLst>
          </p:cNvPr>
          <p:cNvSpPr txBox="1"/>
          <p:nvPr/>
        </p:nvSpPr>
        <p:spPr>
          <a:xfrm>
            <a:off x="10564277" y="4699233"/>
            <a:ext cx="1156535" cy="646331"/>
          </a:xfrm>
          <a:prstGeom prst="rect">
            <a:avLst/>
          </a:prstGeom>
          <a:noFill/>
        </p:spPr>
        <p:txBody>
          <a:bodyPr wrap="none" rtlCol="0">
            <a:spAutoFit/>
          </a:bodyPr>
          <a:lstStyle/>
          <a:p>
            <a:r>
              <a:rPr lang="en-ES" dirty="0"/>
              <a:t>Automatic</a:t>
            </a:r>
          </a:p>
          <a:p>
            <a:pPr algn="ctr"/>
            <a:r>
              <a:rPr lang="en-ES" dirty="0"/>
              <a:t>Rap</a:t>
            </a:r>
          </a:p>
        </p:txBody>
      </p:sp>
      <p:cxnSp>
        <p:nvCxnSpPr>
          <p:cNvPr id="25" name="Straight Arrow Connector 24">
            <a:extLst>
              <a:ext uri="{FF2B5EF4-FFF2-40B4-BE49-F238E27FC236}">
                <a16:creationId xmlns:a16="http://schemas.microsoft.com/office/drawing/2014/main" id="{5A5BBA57-0BC1-FA26-9240-192ECA355864}"/>
              </a:ext>
            </a:extLst>
          </p:cNvPr>
          <p:cNvCxnSpPr>
            <a:cxnSpLocks/>
          </p:cNvCxnSpPr>
          <p:nvPr/>
        </p:nvCxnSpPr>
        <p:spPr>
          <a:xfrm>
            <a:off x="1360551" y="2502393"/>
            <a:ext cx="57426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79A757BC-B98F-95FF-3FD7-F27E4AC93BE0}"/>
              </a:ext>
            </a:extLst>
          </p:cNvPr>
          <p:cNvCxnSpPr>
            <a:cxnSpLocks/>
          </p:cNvCxnSpPr>
          <p:nvPr/>
        </p:nvCxnSpPr>
        <p:spPr>
          <a:xfrm>
            <a:off x="3751467" y="2502393"/>
            <a:ext cx="18442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C1BE593D-09AC-B275-CD62-C05F013DA434}"/>
              </a:ext>
            </a:extLst>
          </p:cNvPr>
          <p:cNvCxnSpPr>
            <a:cxnSpLocks/>
          </p:cNvCxnSpPr>
          <p:nvPr/>
        </p:nvCxnSpPr>
        <p:spPr>
          <a:xfrm>
            <a:off x="5272036" y="2502393"/>
            <a:ext cx="293877"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5126C384-C7D4-CDDB-2587-C8824CAD3D87}"/>
              </a:ext>
            </a:extLst>
          </p:cNvPr>
          <p:cNvCxnSpPr>
            <a:cxnSpLocks/>
          </p:cNvCxnSpPr>
          <p:nvPr/>
        </p:nvCxnSpPr>
        <p:spPr>
          <a:xfrm>
            <a:off x="7342692" y="2502393"/>
            <a:ext cx="28713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5E5C9724-3F6F-8D2D-3F3D-55E15C5B259E}"/>
              </a:ext>
            </a:extLst>
          </p:cNvPr>
          <p:cNvCxnSpPr>
            <a:cxnSpLocks/>
          </p:cNvCxnSpPr>
          <p:nvPr/>
        </p:nvCxnSpPr>
        <p:spPr>
          <a:xfrm>
            <a:off x="2771908" y="4377576"/>
            <a:ext cx="527216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16D4D856-D2AF-2B3B-553A-9C14FFFA0EBC}"/>
              </a:ext>
            </a:extLst>
          </p:cNvPr>
          <p:cNvCxnSpPr>
            <a:cxnSpLocks/>
          </p:cNvCxnSpPr>
          <p:nvPr/>
        </p:nvCxnSpPr>
        <p:spPr>
          <a:xfrm>
            <a:off x="2771908" y="4496845"/>
            <a:ext cx="421866" cy="40676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A4C46638-26CE-3472-BF33-F6A3E820BB94}"/>
              </a:ext>
            </a:extLst>
          </p:cNvPr>
          <p:cNvCxnSpPr>
            <a:cxnSpLocks/>
          </p:cNvCxnSpPr>
          <p:nvPr/>
        </p:nvCxnSpPr>
        <p:spPr>
          <a:xfrm flipV="1">
            <a:off x="4631681" y="5568596"/>
            <a:ext cx="877175" cy="1129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D6C49C5F-618E-22A8-11F3-91744F25086D}"/>
              </a:ext>
            </a:extLst>
          </p:cNvPr>
          <p:cNvCxnSpPr>
            <a:cxnSpLocks/>
          </p:cNvCxnSpPr>
          <p:nvPr/>
        </p:nvCxnSpPr>
        <p:spPr>
          <a:xfrm flipV="1">
            <a:off x="7207177" y="4747687"/>
            <a:ext cx="1173558" cy="81210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88F16D7A-E7FF-1106-3C5E-EA0F78106B2C}"/>
              </a:ext>
            </a:extLst>
          </p:cNvPr>
          <p:cNvCxnSpPr>
            <a:cxnSpLocks/>
          </p:cNvCxnSpPr>
          <p:nvPr/>
        </p:nvCxnSpPr>
        <p:spPr>
          <a:xfrm>
            <a:off x="8947887" y="2526945"/>
            <a:ext cx="421400" cy="10967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CB0128A2-5BCA-BD69-4AE4-D976FF0A1281}"/>
              </a:ext>
            </a:extLst>
          </p:cNvPr>
          <p:cNvCxnSpPr>
            <a:cxnSpLocks/>
          </p:cNvCxnSpPr>
          <p:nvPr/>
        </p:nvCxnSpPr>
        <p:spPr>
          <a:xfrm>
            <a:off x="9841430" y="4155579"/>
            <a:ext cx="57426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151A92E-E422-EDB6-E292-90C896B43F1F}"/>
              </a:ext>
            </a:extLst>
          </p:cNvPr>
          <p:cNvSpPr txBox="1"/>
          <p:nvPr/>
        </p:nvSpPr>
        <p:spPr>
          <a:xfrm>
            <a:off x="7656581" y="5223798"/>
            <a:ext cx="3434874" cy="1200329"/>
          </a:xfrm>
          <a:prstGeom prst="rect">
            <a:avLst/>
          </a:prstGeom>
          <a:noFill/>
        </p:spPr>
        <p:txBody>
          <a:bodyPr wrap="square">
            <a:spAutoFit/>
          </a:bodyPr>
          <a:lstStyle/>
          <a:p>
            <a:r>
              <a:rPr lang="en-ES" dirty="0">
                <a:solidFill>
                  <a:srgbClr val="FF0000"/>
                </a:solidFill>
              </a:rPr>
              <a:t>Room for improvement, perhaps a learned approach? Generate multiple versions of each sentence and select the best?</a:t>
            </a:r>
          </a:p>
        </p:txBody>
      </p:sp>
      <p:cxnSp>
        <p:nvCxnSpPr>
          <p:cNvPr id="48" name="Straight Arrow Connector 47">
            <a:extLst>
              <a:ext uri="{FF2B5EF4-FFF2-40B4-BE49-F238E27FC236}">
                <a16:creationId xmlns:a16="http://schemas.microsoft.com/office/drawing/2014/main" id="{7F5BDA63-3AF5-8D7C-D494-F9EEEDCC048D}"/>
              </a:ext>
            </a:extLst>
          </p:cNvPr>
          <p:cNvCxnSpPr>
            <a:cxnSpLocks/>
          </p:cNvCxnSpPr>
          <p:nvPr/>
        </p:nvCxnSpPr>
        <p:spPr>
          <a:xfrm flipV="1">
            <a:off x="9484752" y="4605503"/>
            <a:ext cx="0" cy="689228"/>
          </a:xfrm>
          <a:prstGeom prst="straightConnector1">
            <a:avLst/>
          </a:prstGeom>
          <a:ln w="19050">
            <a:solidFill>
              <a:srgbClr val="6D8759"/>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7351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5" name="Picture 4" descr="Premium Vector | Sound wave symbol of equaliser isolated on background  vector illustration design vector illustration">
            <a:extLst>
              <a:ext uri="{FF2B5EF4-FFF2-40B4-BE49-F238E27FC236}">
                <a16:creationId xmlns:a16="http://schemas.microsoft.com/office/drawing/2014/main" id="{D395CE4E-22F5-D243-A36F-A4B2E61353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7931" y="1285508"/>
            <a:ext cx="1792046" cy="1125402"/>
          </a:xfrm>
          <a:prstGeom prst="rect">
            <a:avLst/>
          </a:prstGeom>
          <a:noFill/>
          <a:extLst>
            <a:ext uri="{909E8E84-426E-40DD-AFC4-6F175D3DCCD1}">
              <a14:hiddenFill xmlns:a14="http://schemas.microsoft.com/office/drawing/2010/main">
                <a:solidFill>
                  <a:srgbClr val="FFFFFF"/>
                </a:solidFill>
              </a14:hiddenFill>
            </a:ext>
          </a:extLst>
        </p:spPr>
      </p:pic>
      <p:sp useBgFill="1">
        <p:nvSpPr>
          <p:cNvPr id="9" name="Rectangle 8">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B20E50-3524-ED23-F929-7A0CF3AA67CE}"/>
              </a:ext>
            </a:extLst>
          </p:cNvPr>
          <p:cNvSpPr>
            <a:spLocks noGrp="1"/>
          </p:cNvSpPr>
          <p:nvPr>
            <p:ph type="title"/>
          </p:nvPr>
        </p:nvSpPr>
        <p:spPr>
          <a:xfrm>
            <a:off x="479398" y="471904"/>
            <a:ext cx="3885773" cy="686170"/>
          </a:xfrm>
        </p:spPr>
        <p:txBody>
          <a:bodyPr anchor="t">
            <a:normAutofit/>
          </a:bodyPr>
          <a:lstStyle/>
          <a:p>
            <a:r>
              <a:rPr lang="en-ES" sz="4000" dirty="0"/>
              <a:t>1. Previous work</a:t>
            </a:r>
          </a:p>
        </p:txBody>
      </p:sp>
      <p:sp>
        <p:nvSpPr>
          <p:cNvPr id="11" name="Rectangle 10">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7BADFF93-5A70-CE64-CE7C-B0CCAE6E74ED}"/>
              </a:ext>
            </a:extLst>
          </p:cNvPr>
          <p:cNvSpPr>
            <a:spLocks noGrp="1"/>
          </p:cNvSpPr>
          <p:nvPr>
            <p:ph idx="1"/>
          </p:nvPr>
        </p:nvSpPr>
        <p:spPr>
          <a:xfrm>
            <a:off x="581650" y="1513398"/>
            <a:ext cx="5691828" cy="4100323"/>
          </a:xfrm>
        </p:spPr>
        <p:txBody>
          <a:bodyPr anchor="t">
            <a:normAutofit/>
          </a:bodyPr>
          <a:lstStyle/>
          <a:p>
            <a:r>
              <a:rPr lang="en-GB" sz="2000" dirty="0"/>
              <a:t>Idea to continue final work of the Neurocomputing course [1]. Development of a rap lyrics generation system.</a:t>
            </a:r>
            <a:endParaRPr lang="en-ES" sz="2000" dirty="0"/>
          </a:p>
          <a:p>
            <a:r>
              <a:rPr lang="en-GB" sz="2000" dirty="0"/>
              <a:t>We downloaded a 30Mb corpus of text with song transcriptions.</a:t>
            </a:r>
          </a:p>
          <a:p>
            <a:r>
              <a:rPr lang="en-GB" sz="2000" dirty="0"/>
              <a:t>Use of an LSTM for text generation</a:t>
            </a:r>
          </a:p>
          <a:p>
            <a:r>
              <a:rPr lang="en-GB" sz="2000" dirty="0"/>
              <a:t>Use of google voice to read the song</a:t>
            </a:r>
          </a:p>
          <a:p>
            <a:r>
              <a:rPr lang="en-GB" sz="2000" dirty="0"/>
              <a:t>Basic adjustment of the voice, the first syllable of each sentence was aligned with the beat 0.5 of every 4 bars.</a:t>
            </a:r>
          </a:p>
          <a:p>
            <a:r>
              <a:rPr lang="en-GB" sz="2000" dirty="0"/>
              <a:t>Examples:</a:t>
            </a:r>
          </a:p>
        </p:txBody>
      </p:sp>
      <p:pic>
        <p:nvPicPr>
          <p:cNvPr id="10" name="Picture 2" descr="What is Long Short-Term Memory (LSTM) ? | by Amr Khalil | Medium">
            <a:extLst>
              <a:ext uri="{FF2B5EF4-FFF2-40B4-BE49-F238E27FC236}">
                <a16:creationId xmlns:a16="http://schemas.microsoft.com/office/drawing/2014/main" id="{26D1E423-FCD5-55A1-A536-B737D5E309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1090" y="3167362"/>
            <a:ext cx="3110488" cy="24185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Text Symbol Vector SVG Icon (2) - SVG Repo">
            <a:extLst>
              <a:ext uri="{FF2B5EF4-FFF2-40B4-BE49-F238E27FC236}">
                <a16:creationId xmlns:a16="http://schemas.microsoft.com/office/drawing/2014/main" id="{EB3458E2-D1AF-2026-3DC2-FDC865888D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11578" y="3665635"/>
            <a:ext cx="1292582" cy="129258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Premium Vector | Sound wave symbol of equaliser isolated on background  vector illustration design vector illustration">
            <a:extLst>
              <a:ext uri="{FF2B5EF4-FFF2-40B4-BE49-F238E27FC236}">
                <a16:creationId xmlns:a16="http://schemas.microsoft.com/office/drawing/2014/main" id="{3E8B5BA7-35DE-3110-0C9D-04AC4843A2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1846" y="1276202"/>
            <a:ext cx="1792046" cy="112540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C19A6B3C-D3E5-1FCC-B183-CD2CDC4A91A7}"/>
              </a:ext>
            </a:extLst>
          </p:cNvPr>
          <p:cNvCxnSpPr>
            <a:cxnSpLocks/>
          </p:cNvCxnSpPr>
          <p:nvPr/>
        </p:nvCxnSpPr>
        <p:spPr>
          <a:xfrm flipV="1">
            <a:off x="10515005" y="2928938"/>
            <a:ext cx="0" cy="50006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3B6CB45-F514-0765-A57A-9446653EB397}"/>
              </a:ext>
            </a:extLst>
          </p:cNvPr>
          <p:cNvSpPr txBox="1"/>
          <p:nvPr/>
        </p:nvSpPr>
        <p:spPr>
          <a:xfrm>
            <a:off x="8430481" y="5345719"/>
            <a:ext cx="2242282" cy="369332"/>
          </a:xfrm>
          <a:prstGeom prst="rect">
            <a:avLst/>
          </a:prstGeom>
          <a:noFill/>
        </p:spPr>
        <p:txBody>
          <a:bodyPr wrap="square" rtlCol="0">
            <a:spAutoFit/>
          </a:bodyPr>
          <a:lstStyle/>
          <a:p>
            <a:r>
              <a:rPr lang="en-ES" dirty="0"/>
              <a:t>1. Text generation</a:t>
            </a:r>
          </a:p>
        </p:txBody>
      </p:sp>
      <p:sp>
        <p:nvSpPr>
          <p:cNvPr id="46" name="TextBox 45">
            <a:extLst>
              <a:ext uri="{FF2B5EF4-FFF2-40B4-BE49-F238E27FC236}">
                <a16:creationId xmlns:a16="http://schemas.microsoft.com/office/drawing/2014/main" id="{4C275F28-B6AC-E01A-5E94-66537EB7138C}"/>
              </a:ext>
            </a:extLst>
          </p:cNvPr>
          <p:cNvSpPr txBox="1"/>
          <p:nvPr/>
        </p:nvSpPr>
        <p:spPr>
          <a:xfrm>
            <a:off x="9551622" y="2270093"/>
            <a:ext cx="2242282" cy="646331"/>
          </a:xfrm>
          <a:prstGeom prst="rect">
            <a:avLst/>
          </a:prstGeom>
          <a:noFill/>
        </p:spPr>
        <p:txBody>
          <a:bodyPr wrap="square" rtlCol="0">
            <a:spAutoFit/>
          </a:bodyPr>
          <a:lstStyle/>
          <a:p>
            <a:pPr algn="ctr"/>
            <a:r>
              <a:rPr lang="en-ES" dirty="0"/>
              <a:t>2. Text-to-Speech with google voice</a:t>
            </a:r>
          </a:p>
        </p:txBody>
      </p:sp>
      <p:cxnSp>
        <p:nvCxnSpPr>
          <p:cNvPr id="48" name="Straight Arrow Connector 47">
            <a:extLst>
              <a:ext uri="{FF2B5EF4-FFF2-40B4-BE49-F238E27FC236}">
                <a16:creationId xmlns:a16="http://schemas.microsoft.com/office/drawing/2014/main" id="{0352F3E9-2F3D-6250-1BB0-64469D77A45A}"/>
              </a:ext>
            </a:extLst>
          </p:cNvPr>
          <p:cNvCxnSpPr>
            <a:cxnSpLocks/>
          </p:cNvCxnSpPr>
          <p:nvPr/>
        </p:nvCxnSpPr>
        <p:spPr>
          <a:xfrm flipH="1">
            <a:off x="9089989" y="1800761"/>
            <a:ext cx="46163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812D7517-3438-AD9B-3771-65381B89B109}"/>
              </a:ext>
            </a:extLst>
          </p:cNvPr>
          <p:cNvSpPr txBox="1"/>
          <p:nvPr/>
        </p:nvSpPr>
        <p:spPr>
          <a:xfrm>
            <a:off x="6814782" y="2365082"/>
            <a:ext cx="2242282" cy="646331"/>
          </a:xfrm>
          <a:prstGeom prst="rect">
            <a:avLst/>
          </a:prstGeom>
          <a:noFill/>
        </p:spPr>
        <p:txBody>
          <a:bodyPr wrap="square" rtlCol="0">
            <a:spAutoFit/>
          </a:bodyPr>
          <a:lstStyle/>
          <a:p>
            <a:pPr algn="ctr"/>
            <a:r>
              <a:rPr lang="en-ES" dirty="0"/>
              <a:t>3. Join base + basic alignment</a:t>
            </a:r>
          </a:p>
        </p:txBody>
      </p:sp>
      <p:sp>
        <p:nvSpPr>
          <p:cNvPr id="59" name="TextBox 58">
            <a:extLst>
              <a:ext uri="{FF2B5EF4-FFF2-40B4-BE49-F238E27FC236}">
                <a16:creationId xmlns:a16="http://schemas.microsoft.com/office/drawing/2014/main" id="{DDB0076A-2769-6FB6-7667-B6EC48D16D72}"/>
              </a:ext>
            </a:extLst>
          </p:cNvPr>
          <p:cNvSpPr txBox="1"/>
          <p:nvPr/>
        </p:nvSpPr>
        <p:spPr>
          <a:xfrm>
            <a:off x="810482" y="5541493"/>
            <a:ext cx="5285518" cy="523220"/>
          </a:xfrm>
          <a:prstGeom prst="rect">
            <a:avLst/>
          </a:prstGeom>
          <a:noFill/>
        </p:spPr>
        <p:txBody>
          <a:bodyPr wrap="square">
            <a:spAutoFit/>
          </a:bodyPr>
          <a:lstStyle/>
          <a:p>
            <a:r>
              <a:rPr lang="en-GB" sz="1400" b="0" i="0" dirty="0">
                <a:solidFill>
                  <a:srgbClr val="24292F"/>
                </a:solidFill>
                <a:effectLst/>
                <a:latin typeface="-apple-system"/>
              </a:rPr>
              <a:t>[1] Use of a recurrent neuronal network to automatically generate rap music in Spanish. Jorge Arellano y Pablo Marcos</a:t>
            </a:r>
            <a:r>
              <a:rPr lang="en-ES" sz="1400" dirty="0"/>
              <a:t>.</a:t>
            </a:r>
            <a:r>
              <a:rPr lang="en-GB" sz="1400" b="0" i="0" dirty="0">
                <a:solidFill>
                  <a:srgbClr val="24292F"/>
                </a:solidFill>
                <a:effectLst/>
                <a:latin typeface="-apple-system"/>
              </a:rPr>
              <a:t> </a:t>
            </a:r>
            <a:r>
              <a:rPr lang="en-GB" sz="1400" b="0" i="0" dirty="0">
                <a:solidFill>
                  <a:srgbClr val="24292F"/>
                </a:solidFill>
                <a:effectLst/>
                <a:latin typeface="-apple-system"/>
                <a:hlinkClick r:id="rId9"/>
              </a:rPr>
              <a:t>GitHub</a:t>
            </a:r>
            <a:r>
              <a:rPr lang="en-GB" sz="1400" dirty="0">
                <a:solidFill>
                  <a:srgbClr val="24292F"/>
                </a:solidFill>
                <a:latin typeface="-apple-system"/>
              </a:rPr>
              <a:t>.</a:t>
            </a:r>
            <a:endParaRPr lang="en-ES" sz="1400" dirty="0"/>
          </a:p>
        </p:txBody>
      </p:sp>
      <p:grpSp>
        <p:nvGrpSpPr>
          <p:cNvPr id="2064" name="Group 2063">
            <a:extLst>
              <a:ext uri="{FF2B5EF4-FFF2-40B4-BE49-F238E27FC236}">
                <a16:creationId xmlns:a16="http://schemas.microsoft.com/office/drawing/2014/main" id="{7A56AB8A-5914-831D-0EA1-3BCE7865C909}"/>
              </a:ext>
            </a:extLst>
          </p:cNvPr>
          <p:cNvGrpSpPr/>
          <p:nvPr/>
        </p:nvGrpSpPr>
        <p:grpSpPr>
          <a:xfrm>
            <a:off x="6792369" y="1156341"/>
            <a:ext cx="2314835" cy="1187424"/>
            <a:chOff x="6598014" y="344972"/>
            <a:chExt cx="2314835" cy="1187424"/>
          </a:xfrm>
        </p:grpSpPr>
        <p:pic>
          <p:nvPicPr>
            <p:cNvPr id="56" name="Picture 4" descr="Premium Vector | Sound wave symbol of equaliser isolated on background  vector illustration design vector illustration">
              <a:extLst>
                <a:ext uri="{FF2B5EF4-FFF2-40B4-BE49-F238E27FC236}">
                  <a16:creationId xmlns:a16="http://schemas.microsoft.com/office/drawing/2014/main" id="{FED07D4D-BD46-0FAC-7631-12FABF6686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9422" y="406994"/>
              <a:ext cx="1973427" cy="1125402"/>
            </a:xfrm>
            <a:prstGeom prst="rect">
              <a:avLst/>
            </a:prstGeom>
            <a:noFill/>
            <a:extLst>
              <a:ext uri="{909E8E84-426E-40DD-AFC4-6F175D3DCCD1}">
                <a14:hiddenFill xmlns:a14="http://schemas.microsoft.com/office/drawing/2010/main">
                  <a:solidFill>
                    <a:srgbClr val="FFFFFF"/>
                  </a:solidFill>
                </a14:hiddenFill>
              </a:ext>
            </a:extLst>
          </p:spPr>
        </p:pic>
        <p:cxnSp>
          <p:nvCxnSpPr>
            <p:cNvPr id="2048" name="Straight Connector 2047">
              <a:extLst>
                <a:ext uri="{FF2B5EF4-FFF2-40B4-BE49-F238E27FC236}">
                  <a16:creationId xmlns:a16="http://schemas.microsoft.com/office/drawing/2014/main" id="{E64A4CD5-C21E-3843-560C-850D76F1A191}"/>
                </a:ext>
              </a:extLst>
            </p:cNvPr>
            <p:cNvCxnSpPr>
              <a:cxnSpLocks/>
            </p:cNvCxnSpPr>
            <p:nvPr/>
          </p:nvCxnSpPr>
          <p:spPr>
            <a:xfrm flipV="1">
              <a:off x="6716486" y="565890"/>
              <a:ext cx="0" cy="804549"/>
            </a:xfrm>
            <a:prstGeom prst="line">
              <a:avLst/>
            </a:prstGeom>
            <a:ln w="28575"/>
          </p:spPr>
          <p:style>
            <a:lnRef idx="1">
              <a:schemeClr val="dk1"/>
            </a:lnRef>
            <a:fillRef idx="0">
              <a:schemeClr val="dk1"/>
            </a:fillRef>
            <a:effectRef idx="0">
              <a:schemeClr val="dk1"/>
            </a:effectRef>
            <a:fontRef idx="minor">
              <a:schemeClr val="tx1"/>
            </a:fontRef>
          </p:style>
        </p:cxnSp>
        <p:cxnSp>
          <p:nvCxnSpPr>
            <p:cNvPr id="2051" name="Straight Connector 2050">
              <a:extLst>
                <a:ext uri="{FF2B5EF4-FFF2-40B4-BE49-F238E27FC236}">
                  <a16:creationId xmlns:a16="http://schemas.microsoft.com/office/drawing/2014/main" id="{D798F37E-A996-01AF-9B94-3170E7A85C57}"/>
                </a:ext>
              </a:extLst>
            </p:cNvPr>
            <p:cNvCxnSpPr>
              <a:cxnSpLocks/>
            </p:cNvCxnSpPr>
            <p:nvPr/>
          </p:nvCxnSpPr>
          <p:spPr>
            <a:xfrm flipV="1">
              <a:off x="7394316" y="565890"/>
              <a:ext cx="0" cy="804549"/>
            </a:xfrm>
            <a:prstGeom prst="line">
              <a:avLst/>
            </a:prstGeom>
            <a:ln w="28575"/>
          </p:spPr>
          <p:style>
            <a:lnRef idx="1">
              <a:schemeClr val="dk1"/>
            </a:lnRef>
            <a:fillRef idx="0">
              <a:schemeClr val="dk1"/>
            </a:fillRef>
            <a:effectRef idx="0">
              <a:schemeClr val="dk1"/>
            </a:effectRef>
            <a:fontRef idx="minor">
              <a:schemeClr val="tx1"/>
            </a:fontRef>
          </p:style>
        </p:cxnSp>
        <p:cxnSp>
          <p:nvCxnSpPr>
            <p:cNvPr id="2053" name="Straight Connector 2052">
              <a:extLst>
                <a:ext uri="{FF2B5EF4-FFF2-40B4-BE49-F238E27FC236}">
                  <a16:creationId xmlns:a16="http://schemas.microsoft.com/office/drawing/2014/main" id="{0B259AA4-CF57-59FC-A800-9F51A679C28D}"/>
                </a:ext>
              </a:extLst>
            </p:cNvPr>
            <p:cNvCxnSpPr>
              <a:cxnSpLocks/>
            </p:cNvCxnSpPr>
            <p:nvPr/>
          </p:nvCxnSpPr>
          <p:spPr>
            <a:xfrm flipV="1">
              <a:off x="8072146" y="565890"/>
              <a:ext cx="0" cy="804549"/>
            </a:xfrm>
            <a:prstGeom prst="line">
              <a:avLst/>
            </a:prstGeom>
            <a:ln w="28575"/>
          </p:spPr>
          <p:style>
            <a:lnRef idx="1">
              <a:schemeClr val="dk1"/>
            </a:lnRef>
            <a:fillRef idx="0">
              <a:schemeClr val="dk1"/>
            </a:fillRef>
            <a:effectRef idx="0">
              <a:schemeClr val="dk1"/>
            </a:effectRef>
            <a:fontRef idx="minor">
              <a:schemeClr val="tx1"/>
            </a:fontRef>
          </p:style>
        </p:cxnSp>
        <p:cxnSp>
          <p:nvCxnSpPr>
            <p:cNvPr id="2055" name="Straight Connector 2054">
              <a:extLst>
                <a:ext uri="{FF2B5EF4-FFF2-40B4-BE49-F238E27FC236}">
                  <a16:creationId xmlns:a16="http://schemas.microsoft.com/office/drawing/2014/main" id="{C89A4960-D923-AA89-DF83-E0002B33D532}"/>
                </a:ext>
              </a:extLst>
            </p:cNvPr>
            <p:cNvCxnSpPr>
              <a:cxnSpLocks/>
            </p:cNvCxnSpPr>
            <p:nvPr/>
          </p:nvCxnSpPr>
          <p:spPr>
            <a:xfrm flipV="1">
              <a:off x="8749977" y="565890"/>
              <a:ext cx="0" cy="804549"/>
            </a:xfrm>
            <a:prstGeom prst="line">
              <a:avLst/>
            </a:prstGeom>
            <a:ln w="28575"/>
          </p:spPr>
          <p:style>
            <a:lnRef idx="1">
              <a:schemeClr val="dk1"/>
            </a:lnRef>
            <a:fillRef idx="0">
              <a:schemeClr val="dk1"/>
            </a:fillRef>
            <a:effectRef idx="0">
              <a:schemeClr val="dk1"/>
            </a:effectRef>
            <a:fontRef idx="minor">
              <a:schemeClr val="tx1"/>
            </a:fontRef>
          </p:style>
        </p:cxnSp>
        <p:cxnSp>
          <p:nvCxnSpPr>
            <p:cNvPr id="2057" name="Straight Connector 2056">
              <a:extLst>
                <a:ext uri="{FF2B5EF4-FFF2-40B4-BE49-F238E27FC236}">
                  <a16:creationId xmlns:a16="http://schemas.microsoft.com/office/drawing/2014/main" id="{1946C695-BEFD-057F-CF04-28F748394EF9}"/>
                </a:ext>
              </a:extLst>
            </p:cNvPr>
            <p:cNvCxnSpPr>
              <a:cxnSpLocks/>
            </p:cNvCxnSpPr>
            <p:nvPr/>
          </p:nvCxnSpPr>
          <p:spPr>
            <a:xfrm flipV="1">
              <a:off x="7055401" y="565890"/>
              <a:ext cx="0" cy="804549"/>
            </a:xfrm>
            <a:prstGeom prst="line">
              <a:avLst/>
            </a:prstGeom>
            <a:ln w="19050"/>
          </p:spPr>
          <p:style>
            <a:lnRef idx="1">
              <a:schemeClr val="dk1"/>
            </a:lnRef>
            <a:fillRef idx="0">
              <a:schemeClr val="dk1"/>
            </a:fillRef>
            <a:effectRef idx="0">
              <a:schemeClr val="dk1"/>
            </a:effectRef>
            <a:fontRef idx="minor">
              <a:schemeClr val="tx1"/>
            </a:fontRef>
          </p:style>
        </p:cxnSp>
        <p:sp>
          <p:nvSpPr>
            <p:cNvPr id="2058" name="TextBox 2057">
              <a:extLst>
                <a:ext uri="{FF2B5EF4-FFF2-40B4-BE49-F238E27FC236}">
                  <a16:creationId xmlns:a16="http://schemas.microsoft.com/office/drawing/2014/main" id="{738B5443-2E6C-3BDE-475A-05692AC20B35}"/>
                </a:ext>
              </a:extLst>
            </p:cNvPr>
            <p:cNvSpPr txBox="1"/>
            <p:nvPr/>
          </p:nvSpPr>
          <p:spPr>
            <a:xfrm>
              <a:off x="6598014" y="344972"/>
              <a:ext cx="261582" cy="261610"/>
            </a:xfrm>
            <a:prstGeom prst="rect">
              <a:avLst/>
            </a:prstGeom>
            <a:noFill/>
          </p:spPr>
          <p:txBody>
            <a:bodyPr wrap="square" rtlCol="0">
              <a:spAutoFit/>
            </a:bodyPr>
            <a:lstStyle/>
            <a:p>
              <a:r>
                <a:rPr lang="en-ES" sz="1100" dirty="0"/>
                <a:t>1</a:t>
              </a:r>
            </a:p>
          </p:txBody>
        </p:sp>
        <p:sp>
          <p:nvSpPr>
            <p:cNvPr id="2060" name="TextBox 2059">
              <a:extLst>
                <a:ext uri="{FF2B5EF4-FFF2-40B4-BE49-F238E27FC236}">
                  <a16:creationId xmlns:a16="http://schemas.microsoft.com/office/drawing/2014/main" id="{BBB1E8E2-B9D8-8EB5-33BE-3AC76F456A6C}"/>
                </a:ext>
              </a:extLst>
            </p:cNvPr>
            <p:cNvSpPr txBox="1"/>
            <p:nvPr/>
          </p:nvSpPr>
          <p:spPr>
            <a:xfrm>
              <a:off x="7265326" y="344972"/>
              <a:ext cx="261582" cy="261610"/>
            </a:xfrm>
            <a:prstGeom prst="rect">
              <a:avLst/>
            </a:prstGeom>
            <a:noFill/>
          </p:spPr>
          <p:txBody>
            <a:bodyPr wrap="square" rtlCol="0">
              <a:spAutoFit/>
            </a:bodyPr>
            <a:lstStyle/>
            <a:p>
              <a:r>
                <a:rPr lang="en-ES" sz="1100" dirty="0"/>
                <a:t>2</a:t>
              </a:r>
            </a:p>
          </p:txBody>
        </p:sp>
        <p:sp>
          <p:nvSpPr>
            <p:cNvPr id="2061" name="TextBox 2060">
              <a:extLst>
                <a:ext uri="{FF2B5EF4-FFF2-40B4-BE49-F238E27FC236}">
                  <a16:creationId xmlns:a16="http://schemas.microsoft.com/office/drawing/2014/main" id="{57722C96-3982-DC95-EE6A-966C202A9924}"/>
                </a:ext>
              </a:extLst>
            </p:cNvPr>
            <p:cNvSpPr txBox="1"/>
            <p:nvPr/>
          </p:nvSpPr>
          <p:spPr>
            <a:xfrm>
              <a:off x="7932638" y="344972"/>
              <a:ext cx="261582" cy="261610"/>
            </a:xfrm>
            <a:prstGeom prst="rect">
              <a:avLst/>
            </a:prstGeom>
            <a:noFill/>
          </p:spPr>
          <p:txBody>
            <a:bodyPr wrap="square" rtlCol="0">
              <a:spAutoFit/>
            </a:bodyPr>
            <a:lstStyle/>
            <a:p>
              <a:r>
                <a:rPr lang="en-ES" sz="1100" dirty="0"/>
                <a:t>3</a:t>
              </a:r>
            </a:p>
          </p:txBody>
        </p:sp>
        <p:sp>
          <p:nvSpPr>
            <p:cNvPr id="2062" name="TextBox 2061">
              <a:extLst>
                <a:ext uri="{FF2B5EF4-FFF2-40B4-BE49-F238E27FC236}">
                  <a16:creationId xmlns:a16="http://schemas.microsoft.com/office/drawing/2014/main" id="{048F2C80-807F-5ECD-128F-BCE2413B1E6C}"/>
                </a:ext>
              </a:extLst>
            </p:cNvPr>
            <p:cNvSpPr txBox="1"/>
            <p:nvPr/>
          </p:nvSpPr>
          <p:spPr>
            <a:xfrm>
              <a:off x="8599951" y="344972"/>
              <a:ext cx="261582" cy="261610"/>
            </a:xfrm>
            <a:prstGeom prst="rect">
              <a:avLst/>
            </a:prstGeom>
            <a:noFill/>
          </p:spPr>
          <p:txBody>
            <a:bodyPr wrap="square" rtlCol="0">
              <a:spAutoFit/>
            </a:bodyPr>
            <a:lstStyle/>
            <a:p>
              <a:r>
                <a:rPr lang="en-ES" sz="1100" dirty="0"/>
                <a:t>4</a:t>
              </a:r>
            </a:p>
          </p:txBody>
        </p:sp>
      </p:grpSp>
      <p:pic>
        <p:nvPicPr>
          <p:cNvPr id="2056" name="Picture 8" descr="Making an Audio Waveform Visualizer with Vanilla JavaScript | CSS-Tricks -  CSS-Tricks">
            <a:extLst>
              <a:ext uri="{FF2B5EF4-FFF2-40B4-BE49-F238E27FC236}">
                <a16:creationId xmlns:a16="http://schemas.microsoft.com/office/drawing/2014/main" id="{0391B622-0C4D-01A4-992E-648014CC90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0480" y="928066"/>
            <a:ext cx="2041115" cy="1702933"/>
          </a:xfrm>
          <a:prstGeom prst="rect">
            <a:avLst/>
          </a:prstGeom>
          <a:noFill/>
          <a:extLst>
            <a:ext uri="{909E8E84-426E-40DD-AFC4-6F175D3DCCD1}">
              <a14:hiddenFill xmlns:a14="http://schemas.microsoft.com/office/drawing/2010/main">
                <a:solidFill>
                  <a:srgbClr val="FFFFFF"/>
                </a:solidFill>
              </a14:hiddenFill>
            </a:ext>
          </a:extLst>
        </p:spPr>
      </p:pic>
      <p:pic>
        <p:nvPicPr>
          <p:cNvPr id="2067" name="1.1 - Neuro Example 1" descr="1.1 - Neuro Example 1">
            <a:hlinkClick r:id="" action="ppaction://media"/>
            <a:extLst>
              <a:ext uri="{FF2B5EF4-FFF2-40B4-BE49-F238E27FC236}">
                <a16:creationId xmlns:a16="http://schemas.microsoft.com/office/drawing/2014/main" id="{20C1626F-A5D0-C607-503C-8A22BDB32D9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2575459" y="4842228"/>
            <a:ext cx="429190" cy="429190"/>
          </a:xfrm>
          <a:prstGeom prst="rect">
            <a:avLst/>
          </a:prstGeom>
        </p:spPr>
      </p:pic>
      <p:pic>
        <p:nvPicPr>
          <p:cNvPr id="2068" name="1.2 - Neuro Example 2" descr="1.2 - Neuro Example 2">
            <a:hlinkClick r:id="" action="ppaction://media"/>
            <a:extLst>
              <a:ext uri="{FF2B5EF4-FFF2-40B4-BE49-F238E27FC236}">
                <a16:creationId xmlns:a16="http://schemas.microsoft.com/office/drawing/2014/main" id="{95F74E37-FA46-5615-A47A-9F9865AE46CB}"/>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2127963" y="4853623"/>
            <a:ext cx="406400" cy="406400"/>
          </a:xfrm>
          <a:prstGeom prst="rect">
            <a:avLst/>
          </a:prstGeom>
        </p:spPr>
      </p:pic>
      <p:sp>
        <p:nvSpPr>
          <p:cNvPr id="2070" name="Slide Number Placeholder 2069">
            <a:extLst>
              <a:ext uri="{FF2B5EF4-FFF2-40B4-BE49-F238E27FC236}">
                <a16:creationId xmlns:a16="http://schemas.microsoft.com/office/drawing/2014/main" id="{4301ED26-91AB-BC0F-BD2C-9DE498AE5660}"/>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142245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847" fill="hold"/>
                                        <p:tgtEl>
                                          <p:spTgt spid="206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24891" fill="hold"/>
                                        <p:tgtEl>
                                          <p:spTgt spid="206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cond evt="onNext" delay="0">
                      <p:tgtEl>
                        <p:sldTgt/>
                      </p:tgtEl>
                    </p:cond>
                  </p:endCondLst>
                </p:cTn>
                <p:tgtEl>
                  <p:spTgt spid="2067"/>
                </p:tgtEl>
              </p:cMediaNode>
            </p:audio>
            <p:audio>
              <p:cMediaNode vol="80000">
                <p:cTn id="12" fill="hold" display="0">
                  <p:stCondLst>
                    <p:cond delay="indefinite"/>
                  </p:stCondLst>
                  <p:endCondLst>
                    <p:cond evt="onStopAudio" delay="0">
                      <p:tgtEl>
                        <p:sldTgt/>
                      </p:tgtEl>
                    </p:cond>
                    <p:cond evt="onNext" delay="0">
                      <p:tgtEl>
                        <p:sldTgt/>
                      </p:tgtEl>
                    </p:cond>
                  </p:endCondLst>
                </p:cTn>
                <p:tgtEl>
                  <p:spTgt spid="206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E069052D-FA63-3745-49F8-13DE057F551F}"/>
              </a:ext>
            </a:extLst>
          </p:cNvPr>
          <p:cNvSpPr>
            <a:spLocks noGrp="1"/>
          </p:cNvSpPr>
          <p:nvPr>
            <p:ph type="title"/>
          </p:nvPr>
        </p:nvSpPr>
        <p:spPr>
          <a:xfrm>
            <a:off x="479398" y="471904"/>
            <a:ext cx="3885773" cy="686170"/>
          </a:xfrm>
        </p:spPr>
        <p:txBody>
          <a:bodyPr anchor="t">
            <a:normAutofit/>
          </a:bodyPr>
          <a:lstStyle/>
          <a:p>
            <a:r>
              <a:rPr lang="en-ES" sz="4000" dirty="0"/>
              <a:t>2. Objective</a:t>
            </a:r>
          </a:p>
        </p:txBody>
      </p:sp>
      <p:cxnSp>
        <p:nvCxnSpPr>
          <p:cNvPr id="34" name="Straight Arrow Connector 33">
            <a:extLst>
              <a:ext uri="{FF2B5EF4-FFF2-40B4-BE49-F238E27FC236}">
                <a16:creationId xmlns:a16="http://schemas.microsoft.com/office/drawing/2014/main" id="{02630BEF-3D83-8A5F-9726-F6162CAC3F46}"/>
              </a:ext>
            </a:extLst>
          </p:cNvPr>
          <p:cNvCxnSpPr>
            <a:cxnSpLocks/>
          </p:cNvCxnSpPr>
          <p:nvPr/>
        </p:nvCxnSpPr>
        <p:spPr>
          <a:xfrm>
            <a:off x="8547328" y="2105331"/>
            <a:ext cx="70791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2" name="Content Placeholder 2">
            <a:extLst>
              <a:ext uri="{FF2B5EF4-FFF2-40B4-BE49-F238E27FC236}">
                <a16:creationId xmlns:a16="http://schemas.microsoft.com/office/drawing/2014/main" id="{3405C8D7-CC64-A824-4EFA-70994DFD17DD}"/>
              </a:ext>
            </a:extLst>
          </p:cNvPr>
          <p:cNvSpPr>
            <a:spLocks noGrp="1"/>
          </p:cNvSpPr>
          <p:nvPr>
            <p:ph idx="1"/>
          </p:nvPr>
        </p:nvSpPr>
        <p:spPr>
          <a:xfrm>
            <a:off x="581650" y="1513398"/>
            <a:ext cx="5691828" cy="4100323"/>
          </a:xfrm>
        </p:spPr>
        <p:txBody>
          <a:bodyPr anchor="t">
            <a:normAutofit fontScale="92500" lnSpcReduction="20000"/>
          </a:bodyPr>
          <a:lstStyle/>
          <a:p>
            <a:r>
              <a:rPr lang="en-GB" sz="2000" dirty="0"/>
              <a:t>Improving the Text-To-Speech system of the previous architecture.</a:t>
            </a:r>
          </a:p>
          <a:p>
            <a:r>
              <a:rPr lang="en-GB" sz="2000" dirty="0"/>
              <a:t>Try to develop a less robotic voice.</a:t>
            </a:r>
          </a:p>
          <a:p>
            <a:r>
              <a:rPr lang="en-GB" sz="2000" dirty="0"/>
              <a:t>Improve alignment of the voice with the base.</a:t>
            </a:r>
          </a:p>
          <a:p>
            <a:r>
              <a:rPr lang="en-GB" sz="2000" dirty="0"/>
              <a:t>Try to use deep learning techniques for audio whenever possible, even if there are simpler solutions.</a:t>
            </a:r>
          </a:p>
          <a:p>
            <a:r>
              <a:rPr lang="en-GB" sz="2000" dirty="0"/>
              <a:t> </a:t>
            </a:r>
            <a:r>
              <a:rPr lang="en-GB" sz="2000" strike="sngStrike" dirty="0"/>
              <a:t>Do not infringe any copyright</a:t>
            </a:r>
            <a:r>
              <a:rPr lang="en-GB" sz="2000" dirty="0"/>
              <a:t>.</a:t>
            </a:r>
          </a:p>
          <a:p>
            <a:r>
              <a:rPr lang="en-ES" sz="2000" dirty="0"/>
              <a:t>Limitations:</a:t>
            </a:r>
          </a:p>
          <a:p>
            <a:pPr lvl="1"/>
            <a:r>
              <a:rPr lang="en-ES" sz="2000" dirty="0"/>
              <a:t>Colab available resources.</a:t>
            </a:r>
          </a:p>
          <a:p>
            <a:pPr lvl="1"/>
            <a:r>
              <a:rPr lang="en-ES" sz="2000" dirty="0"/>
              <a:t>No prior data: need to create dataset from scratch.</a:t>
            </a:r>
          </a:p>
          <a:p>
            <a:pPr lvl="1"/>
            <a:r>
              <a:rPr lang="en-GB" sz="2000" dirty="0"/>
              <a:t>No idea about TTS.</a:t>
            </a:r>
          </a:p>
          <a:p>
            <a:pPr lvl="1"/>
            <a:r>
              <a:rPr lang="en-GB" sz="2000" dirty="0"/>
              <a:t>Do it during the December long weekend.</a:t>
            </a:r>
            <a:endParaRPr lang="en-ES" sz="2000" dirty="0"/>
          </a:p>
        </p:txBody>
      </p:sp>
      <p:pic>
        <p:nvPicPr>
          <p:cNvPr id="64" name="Picture 2" descr="Text Symbol Vector SVG Icon (2) - SVG Repo">
            <a:extLst>
              <a:ext uri="{FF2B5EF4-FFF2-40B4-BE49-F238E27FC236}">
                <a16:creationId xmlns:a16="http://schemas.microsoft.com/office/drawing/2014/main" id="{812E93D9-6D1F-CBA6-2292-A80B9676E2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2056" y="1459040"/>
            <a:ext cx="1292582" cy="129258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olorful Sound Waves Background. Isolated Design Symbol Stock Vector -  Illustration of logo, player: 124238706">
            <a:extLst>
              <a:ext uri="{FF2B5EF4-FFF2-40B4-BE49-F238E27FC236}">
                <a16:creationId xmlns:a16="http://schemas.microsoft.com/office/drawing/2014/main" id="{1BF66926-E40C-3E2A-F727-496570461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4989" y="1422947"/>
            <a:ext cx="2048432" cy="1364768"/>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30C884AB-1A73-16C5-3F16-2E4711C86652}"/>
              </a:ext>
            </a:extLst>
          </p:cNvPr>
          <p:cNvSpPr txBox="1"/>
          <p:nvPr/>
        </p:nvSpPr>
        <p:spPr>
          <a:xfrm>
            <a:off x="8750268" y="1581684"/>
            <a:ext cx="274407" cy="523220"/>
          </a:xfrm>
          <a:prstGeom prst="rect">
            <a:avLst/>
          </a:prstGeom>
          <a:noFill/>
        </p:spPr>
        <p:txBody>
          <a:bodyPr wrap="square" rtlCol="0">
            <a:spAutoFit/>
          </a:bodyPr>
          <a:lstStyle/>
          <a:p>
            <a:r>
              <a:rPr lang="en-ES" sz="2800" dirty="0"/>
              <a:t>?</a:t>
            </a:r>
          </a:p>
        </p:txBody>
      </p:sp>
      <p:pic>
        <p:nvPicPr>
          <p:cNvPr id="68" name="Picture 4" descr="I have no idea - Meme - MemesHappen">
            <a:extLst>
              <a:ext uri="{FF2B5EF4-FFF2-40B4-BE49-F238E27FC236}">
                <a16:creationId xmlns:a16="http://schemas.microsoft.com/office/drawing/2014/main" id="{A69B812E-DEDB-8B6E-5EA1-1880B49680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5512" y="3167333"/>
            <a:ext cx="3374544" cy="2530908"/>
          </a:xfrm>
          <a:prstGeom prst="rect">
            <a:avLst/>
          </a:prstGeom>
          <a:noFill/>
          <a:extLst>
            <a:ext uri="{909E8E84-426E-40DD-AFC4-6F175D3DCCD1}">
              <a14:hiddenFill xmlns:a14="http://schemas.microsoft.com/office/drawing/2010/main">
                <a:solidFill>
                  <a:srgbClr val="FFFFFF"/>
                </a:solidFill>
              </a14:hiddenFill>
            </a:ext>
          </a:extLst>
        </p:spPr>
      </p:pic>
      <p:sp>
        <p:nvSpPr>
          <p:cNvPr id="69" name="Slide Number Placeholder 68">
            <a:extLst>
              <a:ext uri="{FF2B5EF4-FFF2-40B4-BE49-F238E27FC236}">
                <a16:creationId xmlns:a16="http://schemas.microsoft.com/office/drawing/2014/main" id="{E7F5EBF4-8AB5-25D6-7F91-0CAA072A401F}"/>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413768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100000">
                <a:schemeClr val="accent1">
                  <a:lumMod val="5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76000"/>
                </a:srgbClr>
              </a:gs>
              <a:gs pos="100000">
                <a:schemeClr val="accent1"/>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6E20BF5E-25B6-734F-332C-BF0BBBCC1C8E}"/>
              </a:ext>
            </a:extLst>
          </p:cNvPr>
          <p:cNvSpPr txBox="1">
            <a:spLocks/>
          </p:cNvSpPr>
          <p:nvPr/>
        </p:nvSpPr>
        <p:spPr>
          <a:xfrm>
            <a:off x="479398" y="471904"/>
            <a:ext cx="3885773" cy="68617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ES" sz="4000" dirty="0"/>
              <a:t>3. Data collection</a:t>
            </a:r>
          </a:p>
        </p:txBody>
      </p:sp>
      <p:sp>
        <p:nvSpPr>
          <p:cNvPr id="9" name="Content Placeholder 2">
            <a:extLst>
              <a:ext uri="{FF2B5EF4-FFF2-40B4-BE49-F238E27FC236}">
                <a16:creationId xmlns:a16="http://schemas.microsoft.com/office/drawing/2014/main" id="{C85DD538-70D0-4156-2F05-212BB786D8A7}"/>
              </a:ext>
            </a:extLst>
          </p:cNvPr>
          <p:cNvSpPr>
            <a:spLocks noGrp="1"/>
          </p:cNvSpPr>
          <p:nvPr>
            <p:ph idx="1"/>
          </p:nvPr>
        </p:nvSpPr>
        <p:spPr>
          <a:xfrm>
            <a:off x="581649" y="1513398"/>
            <a:ext cx="5953969" cy="4100323"/>
          </a:xfrm>
        </p:spPr>
        <p:txBody>
          <a:bodyPr anchor="t">
            <a:normAutofit/>
          </a:bodyPr>
          <a:lstStyle/>
          <a:p>
            <a:r>
              <a:rPr lang="en-GB" sz="2000" dirty="0"/>
              <a:t>Use of Nach's discography. Key rapper in the evolution of the Spanish rap.</a:t>
            </a:r>
          </a:p>
          <a:p>
            <a:pPr lvl="1"/>
            <a:r>
              <a:rPr lang="en-GB" sz="1600" dirty="0"/>
              <a:t>He usually sings alone</a:t>
            </a:r>
          </a:p>
          <a:p>
            <a:pPr lvl="1"/>
            <a:r>
              <a:rPr lang="en-GB" sz="1600" dirty="0"/>
              <a:t>Style without major changes over the course of his career</a:t>
            </a:r>
          </a:p>
          <a:p>
            <a:pPr lvl="1"/>
            <a:r>
              <a:rPr lang="en-GB" sz="1600" dirty="0"/>
              <a:t>No major variations in intonation, more rhythmic style, as if he were reciting poetry.</a:t>
            </a:r>
          </a:p>
          <a:p>
            <a:pPr lvl="1"/>
            <a:r>
              <a:rPr lang="en-GB" sz="1600" dirty="0"/>
              <a:t>Very recognizable flow and timbre</a:t>
            </a:r>
          </a:p>
          <a:p>
            <a:pPr lvl="1"/>
            <a:r>
              <a:rPr lang="en-GB" sz="1600" dirty="0"/>
              <a:t>Discography from 1994 - 2020</a:t>
            </a:r>
          </a:p>
          <a:p>
            <a:r>
              <a:rPr lang="en-GB" sz="2000" dirty="0"/>
              <a:t>For the dataset I downloaded 8 albums and 5 singles. A total of 117 songs. Around 9 hour of music. </a:t>
            </a:r>
          </a:p>
          <a:p>
            <a:r>
              <a:rPr lang="en-GB" sz="2000" dirty="0"/>
              <a:t>A bunch of challenges: Music and speech together, different speeds and emotions, other artists, parts without speech, different qualities, voice effects, etc.</a:t>
            </a:r>
          </a:p>
        </p:txBody>
      </p:sp>
      <p:grpSp>
        <p:nvGrpSpPr>
          <p:cNvPr id="18" name="Group 17">
            <a:extLst>
              <a:ext uri="{FF2B5EF4-FFF2-40B4-BE49-F238E27FC236}">
                <a16:creationId xmlns:a16="http://schemas.microsoft.com/office/drawing/2014/main" id="{8FB6F384-FAB5-EC40-C3B9-11FEABAFEB9D}"/>
              </a:ext>
            </a:extLst>
          </p:cNvPr>
          <p:cNvGrpSpPr/>
          <p:nvPr/>
        </p:nvGrpSpPr>
        <p:grpSpPr>
          <a:xfrm>
            <a:off x="7666929" y="1079606"/>
            <a:ext cx="3013619" cy="3072595"/>
            <a:chOff x="7615619" y="1157361"/>
            <a:chExt cx="3234240" cy="3234384"/>
          </a:xfrm>
        </p:grpSpPr>
        <p:pic>
          <p:nvPicPr>
            <p:cNvPr id="8214" name="Picture 22">
              <a:extLst>
                <a:ext uri="{FF2B5EF4-FFF2-40B4-BE49-F238E27FC236}">
                  <a16:creationId xmlns:a16="http://schemas.microsoft.com/office/drawing/2014/main" id="{458B0F49-3522-C2F0-9141-76EECC9D95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5619" y="1158074"/>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8216" name="Picture 24">
              <a:extLst>
                <a:ext uri="{FF2B5EF4-FFF2-40B4-BE49-F238E27FC236}">
                  <a16:creationId xmlns:a16="http://schemas.microsoft.com/office/drawing/2014/main" id="{7D8320B2-313A-DB55-3EF8-8102100393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89859" y="1158074"/>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a:extLst>
                <a:ext uri="{FF2B5EF4-FFF2-40B4-BE49-F238E27FC236}">
                  <a16:creationId xmlns:a16="http://schemas.microsoft.com/office/drawing/2014/main" id="{F3C2DB56-2910-4E84-9194-DCCD4CB2CE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69859" y="1157361"/>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8220" name="Picture 28">
              <a:extLst>
                <a:ext uri="{FF2B5EF4-FFF2-40B4-BE49-F238E27FC236}">
                  <a16:creationId xmlns:a16="http://schemas.microsoft.com/office/drawing/2014/main" id="{B58301AE-05D0-E6CF-5818-EF587565EF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5619" y="2241312"/>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8224" name="Picture 32">
              <a:extLst>
                <a:ext uri="{FF2B5EF4-FFF2-40B4-BE49-F238E27FC236}">
                  <a16:creationId xmlns:a16="http://schemas.microsoft.com/office/drawing/2014/main" id="{17E63D58-7909-FC18-20B7-AA3594A3A8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89859" y="2234934"/>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8226" name="Picture 34">
              <a:extLst>
                <a:ext uri="{FF2B5EF4-FFF2-40B4-BE49-F238E27FC236}">
                  <a16:creationId xmlns:a16="http://schemas.microsoft.com/office/drawing/2014/main" id="{0774B013-009A-A708-6D76-E3EEB68E7D3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69859" y="2231745"/>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8228" name="Picture 36">
              <a:extLst>
                <a:ext uri="{FF2B5EF4-FFF2-40B4-BE49-F238E27FC236}">
                  <a16:creationId xmlns:a16="http://schemas.microsoft.com/office/drawing/2014/main" id="{84BC8207-4FEA-526D-737D-AED86170F11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15619" y="3308556"/>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8230" name="Picture 38">
              <a:extLst>
                <a:ext uri="{FF2B5EF4-FFF2-40B4-BE49-F238E27FC236}">
                  <a16:creationId xmlns:a16="http://schemas.microsoft.com/office/drawing/2014/main" id="{B56092F0-56AA-5D22-B8F4-A8991A935C8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89859" y="3311745"/>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8232" name="Picture 40">
              <a:extLst>
                <a:ext uri="{FF2B5EF4-FFF2-40B4-BE49-F238E27FC236}">
                  <a16:creationId xmlns:a16="http://schemas.microsoft.com/office/drawing/2014/main" id="{E03068E9-C52B-5E8D-A9D0-B20588C7282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69859" y="3306007"/>
              <a:ext cx="1080000" cy="108000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Content Placeholder 2">
            <a:extLst>
              <a:ext uri="{FF2B5EF4-FFF2-40B4-BE49-F238E27FC236}">
                <a16:creationId xmlns:a16="http://schemas.microsoft.com/office/drawing/2014/main" id="{15493E45-07A7-2CCD-BE5C-C6798B2ABD50}"/>
              </a:ext>
            </a:extLst>
          </p:cNvPr>
          <p:cNvSpPr txBox="1">
            <a:spLocks/>
          </p:cNvSpPr>
          <p:nvPr/>
        </p:nvSpPr>
        <p:spPr>
          <a:xfrm>
            <a:off x="7500934" y="4454412"/>
            <a:ext cx="3345611" cy="134196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t>El </a:t>
            </a:r>
            <a:r>
              <a:rPr lang="en-GB" sz="2000" dirty="0" err="1"/>
              <a:t>Idioma</a:t>
            </a:r>
            <a:r>
              <a:rPr lang="en-GB" sz="2000" dirty="0"/>
              <a:t> de </a:t>
            </a:r>
            <a:r>
              <a:rPr lang="en-GB" sz="2000" dirty="0" err="1"/>
              <a:t>los</a:t>
            </a:r>
            <a:r>
              <a:rPr lang="en-GB" sz="2000" dirty="0"/>
              <a:t> dioses (2011)</a:t>
            </a:r>
          </a:p>
          <a:p>
            <a:pPr marL="0" indent="0">
              <a:buNone/>
            </a:pPr>
            <a:endParaRPr lang="en-GB" sz="2000" dirty="0"/>
          </a:p>
          <a:p>
            <a:pPr marL="0" indent="0">
              <a:buNone/>
            </a:pPr>
            <a:r>
              <a:rPr lang="en-GB" sz="2000" dirty="0"/>
              <a:t>Me </a:t>
            </a:r>
            <a:r>
              <a:rPr lang="en-GB" sz="2000" dirty="0" err="1"/>
              <a:t>llaman</a:t>
            </a:r>
            <a:r>
              <a:rPr lang="en-GB" sz="2000" dirty="0"/>
              <a:t> (2014)</a:t>
            </a:r>
          </a:p>
        </p:txBody>
      </p:sp>
      <p:pic>
        <p:nvPicPr>
          <p:cNvPr id="16" name="corte_el_idioma_de_los_dioses" descr="corte_el_idioma_de_los_dioses">
            <a:hlinkClick r:id="" action="ppaction://media"/>
            <a:extLst>
              <a:ext uri="{FF2B5EF4-FFF2-40B4-BE49-F238E27FC236}">
                <a16:creationId xmlns:a16="http://schemas.microsoft.com/office/drawing/2014/main" id="{4F2CFED1-847E-F5B6-9008-4184329B54F1}"/>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0792256" y="4230669"/>
            <a:ext cx="812800" cy="812800"/>
          </a:xfrm>
          <a:prstGeom prst="rect">
            <a:avLst/>
          </a:prstGeom>
        </p:spPr>
      </p:pic>
      <p:pic>
        <p:nvPicPr>
          <p:cNvPr id="17" name="corte_me_llaman" descr="corte_me_llaman">
            <a:hlinkClick r:id="" action="ppaction://media"/>
            <a:extLst>
              <a:ext uri="{FF2B5EF4-FFF2-40B4-BE49-F238E27FC236}">
                <a16:creationId xmlns:a16="http://schemas.microsoft.com/office/drawing/2014/main" id="{CB570AC9-F607-BF94-9A2C-76E85DD9F24E}"/>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9627345" y="5043469"/>
            <a:ext cx="812800" cy="812800"/>
          </a:xfrm>
          <a:prstGeom prst="rect">
            <a:avLst/>
          </a:prstGeom>
        </p:spPr>
      </p:pic>
      <p:sp>
        <p:nvSpPr>
          <p:cNvPr id="19" name="Slide Number Placeholder 18">
            <a:extLst>
              <a:ext uri="{FF2B5EF4-FFF2-40B4-BE49-F238E27FC236}">
                <a16:creationId xmlns:a16="http://schemas.microsoft.com/office/drawing/2014/main" id="{AB2530B7-0709-9E6C-112E-97EF9D92A054}"/>
              </a:ext>
            </a:extLst>
          </p:cNvPr>
          <p:cNvSpPr>
            <a:spLocks noGrp="1"/>
          </p:cNvSpPr>
          <p:nvPr>
            <p:ph type="sldNum" sz="quarter" idx="12"/>
          </p:nvPr>
        </p:nvSpPr>
        <p:spPr/>
        <p:txBody>
          <a:bodyPr/>
          <a:lstStyle/>
          <a:p>
            <a:fld id="{8A7A6979-0714-4377-B894-6BE4C2D6E202}" type="slidenum">
              <a:rPr lang="en-US" smtClean="0"/>
              <a:pPr/>
              <a:t>5</a:t>
            </a:fld>
            <a:endParaRPr lang="en-US" dirty="0"/>
          </a:p>
        </p:txBody>
      </p:sp>
    </p:spTree>
    <p:extLst>
      <p:ext uri="{BB962C8B-B14F-4D97-AF65-F5344CB8AC3E}">
        <p14:creationId xmlns:p14="http://schemas.microsoft.com/office/powerpoint/2010/main" val="179635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35"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7893"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cond evt="onNext" delay="0">
                      <p:tgtEl>
                        <p:sldTgt/>
                      </p:tgtEl>
                    </p:cond>
                  </p:endCondLst>
                </p:cTn>
                <p:tgtEl>
                  <p:spTgt spid="16"/>
                </p:tgtEl>
              </p:cMediaNode>
            </p:audio>
            <p:audio>
              <p:cMediaNode vol="80000">
                <p:cTn id="12" fill="hold" display="0">
                  <p:stCondLst>
                    <p:cond delay="indefinite"/>
                  </p:stCondLst>
                  <p:endCondLst>
                    <p:cond evt="onStopAudio" delay="0">
                      <p:tgtEl>
                        <p:sldTgt/>
                      </p:tgtEl>
                    </p:cond>
                    <p:cond evt="onNext"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FB85468-A288-2487-345D-B7CCE14E6AF2}"/>
              </a:ext>
            </a:extLst>
          </p:cNvPr>
          <p:cNvSpPr txBox="1">
            <a:spLocks/>
          </p:cNvSpPr>
          <p:nvPr/>
        </p:nvSpPr>
        <p:spPr>
          <a:xfrm>
            <a:off x="479398" y="471903"/>
            <a:ext cx="11251685" cy="10410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ES" sz="4000" dirty="0"/>
              <a:t>4. Data processing</a:t>
            </a:r>
          </a:p>
          <a:p>
            <a:r>
              <a:rPr lang="en-ES" sz="2400" dirty="0"/>
              <a:t> 4.1 Music Source Separation</a:t>
            </a:r>
          </a:p>
        </p:txBody>
      </p:sp>
      <p:pic>
        <p:nvPicPr>
          <p:cNvPr id="9218" name="Picture 2" descr="Schema representing the structure of Hybrid Transformer Demucs,&#10;    with a dual U-Net structure, one branch for the temporal domain,&#10;    and one branch for the spectral domain. There is a cross-domain Transformer between the Encoders and Decoders.">
            <a:extLst>
              <a:ext uri="{FF2B5EF4-FFF2-40B4-BE49-F238E27FC236}">
                <a16:creationId xmlns:a16="http://schemas.microsoft.com/office/drawing/2014/main" id="{36BFD0D7-ACD3-D404-55BE-B3F814C165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4383" y="891924"/>
            <a:ext cx="4111779" cy="447202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7583120-6D60-9A2A-67D4-52BE44521171}"/>
              </a:ext>
            </a:extLst>
          </p:cNvPr>
          <p:cNvSpPr txBox="1"/>
          <p:nvPr/>
        </p:nvSpPr>
        <p:spPr>
          <a:xfrm>
            <a:off x="479398" y="5821032"/>
            <a:ext cx="5683406" cy="461665"/>
          </a:xfrm>
          <a:prstGeom prst="rect">
            <a:avLst/>
          </a:prstGeom>
          <a:noFill/>
        </p:spPr>
        <p:txBody>
          <a:bodyPr wrap="square">
            <a:spAutoFit/>
          </a:bodyPr>
          <a:lstStyle/>
          <a:p>
            <a:r>
              <a:rPr lang="en-GB" sz="1200" dirty="0"/>
              <a:t>Hybrid Spectrogram and Waveform Source Separation. Alexandre Défossez. </a:t>
            </a:r>
            <a:r>
              <a:rPr lang="en-ES" sz="1200" dirty="0">
                <a:hlinkClick r:id="rId3"/>
              </a:rPr>
              <a:t>https://arxiv.org/pdf/2111.03600.pdf</a:t>
            </a:r>
            <a:endParaRPr lang="en-ES" sz="1200" dirty="0"/>
          </a:p>
        </p:txBody>
      </p:sp>
      <p:sp>
        <p:nvSpPr>
          <p:cNvPr id="20" name="TextBox 19">
            <a:extLst>
              <a:ext uri="{FF2B5EF4-FFF2-40B4-BE49-F238E27FC236}">
                <a16:creationId xmlns:a16="http://schemas.microsoft.com/office/drawing/2014/main" id="{0B76E9D4-F4CA-9DD3-6D2E-E622D1253404}"/>
              </a:ext>
            </a:extLst>
          </p:cNvPr>
          <p:cNvSpPr txBox="1"/>
          <p:nvPr/>
        </p:nvSpPr>
        <p:spPr>
          <a:xfrm>
            <a:off x="7932236" y="5364377"/>
            <a:ext cx="3311911" cy="338554"/>
          </a:xfrm>
          <a:prstGeom prst="rect">
            <a:avLst/>
          </a:prstGeom>
          <a:noFill/>
        </p:spPr>
        <p:txBody>
          <a:bodyPr wrap="square">
            <a:spAutoFit/>
          </a:bodyPr>
          <a:lstStyle/>
          <a:p>
            <a:r>
              <a:rPr lang="en-GB" sz="1600" dirty="0"/>
              <a:t>Hybrid Demucs architecture</a:t>
            </a:r>
            <a:endParaRPr lang="en-ES" sz="1600" dirty="0"/>
          </a:p>
        </p:txBody>
      </p:sp>
      <p:pic>
        <p:nvPicPr>
          <p:cNvPr id="21" name="Picture 20">
            <a:extLst>
              <a:ext uri="{FF2B5EF4-FFF2-40B4-BE49-F238E27FC236}">
                <a16:creationId xmlns:a16="http://schemas.microsoft.com/office/drawing/2014/main" id="{BD2F4844-78E3-4904-D3DE-D4EC2716BE59}"/>
              </a:ext>
            </a:extLst>
          </p:cNvPr>
          <p:cNvPicPr>
            <a:picLocks noChangeAspect="1"/>
          </p:cNvPicPr>
          <p:nvPr/>
        </p:nvPicPr>
        <p:blipFill>
          <a:blip r:embed="rId4"/>
          <a:stretch>
            <a:fillRect/>
          </a:stretch>
        </p:blipFill>
        <p:spPr>
          <a:xfrm>
            <a:off x="1451169" y="4032661"/>
            <a:ext cx="2998439" cy="700722"/>
          </a:xfrm>
          <a:prstGeom prst="rect">
            <a:avLst/>
          </a:prstGeom>
        </p:spPr>
      </p:pic>
      <p:sp>
        <p:nvSpPr>
          <p:cNvPr id="11" name="Content Placeholder 2">
            <a:extLst>
              <a:ext uri="{FF2B5EF4-FFF2-40B4-BE49-F238E27FC236}">
                <a16:creationId xmlns:a16="http://schemas.microsoft.com/office/drawing/2014/main" id="{F561881A-CE2D-86EE-9DF3-2D19458529A2}"/>
              </a:ext>
            </a:extLst>
          </p:cNvPr>
          <p:cNvSpPr>
            <a:spLocks noGrp="1"/>
          </p:cNvSpPr>
          <p:nvPr>
            <p:ph idx="1"/>
          </p:nvPr>
        </p:nvSpPr>
        <p:spPr>
          <a:xfrm>
            <a:off x="570498" y="1602608"/>
            <a:ext cx="5172379" cy="4100323"/>
          </a:xfrm>
        </p:spPr>
        <p:txBody>
          <a:bodyPr anchor="t">
            <a:normAutofit/>
          </a:bodyPr>
          <a:lstStyle/>
          <a:p>
            <a:r>
              <a:rPr lang="en-GB" sz="2000" dirty="0"/>
              <a:t>Objective: To separate the voice from the music and the rest of the elements of the songs.</a:t>
            </a:r>
          </a:p>
          <a:p>
            <a:r>
              <a:rPr lang="en-GB" sz="2000" dirty="0"/>
              <a:t>Use of Hybrid Transformer Demucs v4, released by Facebook Research in Nov 2022 (</a:t>
            </a:r>
            <a:r>
              <a:rPr lang="en-GB" sz="2000" dirty="0">
                <a:hlinkClick r:id="rId5"/>
              </a:rPr>
              <a:t>GitHub</a:t>
            </a:r>
            <a:r>
              <a:rPr lang="en-GB" sz="2000" dirty="0"/>
              <a:t>).</a:t>
            </a:r>
          </a:p>
          <a:p>
            <a:r>
              <a:rPr lang="en-GB" sz="2000" dirty="0"/>
              <a:t>Achieve state-of-the-art in source separation, 9.20 dB of SDR (Source-to-Distortion Ratio).</a:t>
            </a:r>
          </a:p>
          <a:p>
            <a:pPr marL="0" indent="0">
              <a:lnSpc>
                <a:spcPct val="150000"/>
              </a:lnSpc>
              <a:buNone/>
            </a:pPr>
            <a:endParaRPr lang="en-GB" sz="2000" dirty="0"/>
          </a:p>
          <a:p>
            <a:r>
              <a:rPr lang="en-GB" sz="2000" dirty="0"/>
              <a:t>I used it to separate the 117 songs into 4 parts: vocals, drums, bass, other.</a:t>
            </a:r>
          </a:p>
        </p:txBody>
      </p:sp>
      <p:sp>
        <p:nvSpPr>
          <p:cNvPr id="22" name="Slide Number Placeholder 21">
            <a:extLst>
              <a:ext uri="{FF2B5EF4-FFF2-40B4-BE49-F238E27FC236}">
                <a16:creationId xmlns:a16="http://schemas.microsoft.com/office/drawing/2014/main" id="{CD0E0634-479F-27ED-B2A3-834AE37634AB}"/>
              </a:ext>
            </a:extLst>
          </p:cNvPr>
          <p:cNvSpPr>
            <a:spLocks noGrp="1"/>
          </p:cNvSpPr>
          <p:nvPr>
            <p:ph type="sldNum" sz="quarter" idx="12"/>
          </p:nvPr>
        </p:nvSpPr>
        <p:spPr/>
        <p:txBody>
          <a:bodyPr/>
          <a:lstStyle/>
          <a:p>
            <a:fld id="{8A7A6979-0714-4377-B894-6BE4C2D6E202}" type="slidenum">
              <a:rPr lang="en-US" smtClean="0"/>
              <a:pPr/>
              <a:t>6</a:t>
            </a:fld>
            <a:endParaRPr lang="en-US" dirty="0"/>
          </a:p>
        </p:txBody>
      </p:sp>
    </p:spTree>
    <p:extLst>
      <p:ext uri="{BB962C8B-B14F-4D97-AF65-F5344CB8AC3E}">
        <p14:creationId xmlns:p14="http://schemas.microsoft.com/office/powerpoint/2010/main" val="1610444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FB85468-A288-2487-345D-B7CCE14E6AF2}"/>
              </a:ext>
            </a:extLst>
          </p:cNvPr>
          <p:cNvSpPr txBox="1">
            <a:spLocks/>
          </p:cNvSpPr>
          <p:nvPr/>
        </p:nvSpPr>
        <p:spPr>
          <a:xfrm>
            <a:off x="470157" y="422817"/>
            <a:ext cx="11251685" cy="10410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4000" b="0" i="0" u="none" strike="noStrike" kern="1200" cap="none" spc="0" normalizeH="0" baseline="0" noProof="0" dirty="0">
                <a:ln>
                  <a:noFill/>
                </a:ln>
                <a:solidFill>
                  <a:prstClr val="black"/>
                </a:solidFill>
                <a:effectLst/>
                <a:uLnTx/>
                <a:uFillTx/>
                <a:latin typeface="Calibri Light" panose="020F0302020204030204"/>
                <a:ea typeface="+mj-ea"/>
                <a:cs typeface="+mj-cs"/>
              </a:rPr>
              <a:t>4. Data processing</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rPr>
              <a:t> 4.1 Music Source Separation - Example</a:t>
            </a:r>
          </a:p>
        </p:txBody>
      </p:sp>
      <p:pic>
        <p:nvPicPr>
          <p:cNvPr id="7" name="Picture 6" descr="A picture containing line chart&#10;&#10;Description automatically generated">
            <a:extLst>
              <a:ext uri="{FF2B5EF4-FFF2-40B4-BE49-F238E27FC236}">
                <a16:creationId xmlns:a16="http://schemas.microsoft.com/office/drawing/2014/main" id="{D575A727-EA88-FBD1-44A8-E07592C09C1E}"/>
              </a:ext>
            </a:extLst>
          </p:cNvPr>
          <p:cNvPicPr>
            <a:picLocks/>
          </p:cNvPicPr>
          <p:nvPr/>
        </p:nvPicPr>
        <p:blipFill>
          <a:blip r:embed="rId12"/>
          <a:stretch>
            <a:fillRect/>
          </a:stretch>
        </p:blipFill>
        <p:spPr>
          <a:xfrm>
            <a:off x="7970693" y="5006342"/>
            <a:ext cx="2775600" cy="831600"/>
          </a:xfrm>
          <a:prstGeom prst="rect">
            <a:avLst/>
          </a:prstGeom>
        </p:spPr>
      </p:pic>
      <p:pic>
        <p:nvPicPr>
          <p:cNvPr id="13" name="Picture 12" descr="A picture containing background pattern&#10;&#10;Description automatically generated">
            <a:extLst>
              <a:ext uri="{FF2B5EF4-FFF2-40B4-BE49-F238E27FC236}">
                <a16:creationId xmlns:a16="http://schemas.microsoft.com/office/drawing/2014/main" id="{526CD3C1-90D3-8AA2-B267-D7DB27866B8E}"/>
              </a:ext>
            </a:extLst>
          </p:cNvPr>
          <p:cNvPicPr>
            <a:picLocks/>
          </p:cNvPicPr>
          <p:nvPr/>
        </p:nvPicPr>
        <p:blipFill>
          <a:blip r:embed="rId13"/>
          <a:stretch>
            <a:fillRect/>
          </a:stretch>
        </p:blipFill>
        <p:spPr>
          <a:xfrm>
            <a:off x="7970693" y="1631938"/>
            <a:ext cx="2775600" cy="831600"/>
          </a:xfrm>
          <a:prstGeom prst="rect">
            <a:avLst/>
          </a:prstGeom>
        </p:spPr>
      </p:pic>
      <p:pic>
        <p:nvPicPr>
          <p:cNvPr id="17" name="Picture 16" descr="A blue screen with white text&#10;&#10;Description automatically generated with low confidence">
            <a:extLst>
              <a:ext uri="{FF2B5EF4-FFF2-40B4-BE49-F238E27FC236}">
                <a16:creationId xmlns:a16="http://schemas.microsoft.com/office/drawing/2014/main" id="{AFC63310-A199-6A44-5F8C-34B6AD203E7E}"/>
              </a:ext>
            </a:extLst>
          </p:cNvPr>
          <p:cNvPicPr>
            <a:picLocks noChangeAspect="1"/>
          </p:cNvPicPr>
          <p:nvPr/>
        </p:nvPicPr>
        <p:blipFill rotWithShape="1">
          <a:blip r:embed="rId14"/>
          <a:srcRect l="-39" r="-39"/>
          <a:stretch/>
        </p:blipFill>
        <p:spPr>
          <a:xfrm>
            <a:off x="7969944" y="2756656"/>
            <a:ext cx="2777099" cy="831850"/>
          </a:xfrm>
          <a:prstGeom prst="rect">
            <a:avLst/>
          </a:prstGeom>
        </p:spPr>
      </p:pic>
      <p:pic>
        <p:nvPicPr>
          <p:cNvPr id="18" name="Picture 17">
            <a:extLst>
              <a:ext uri="{FF2B5EF4-FFF2-40B4-BE49-F238E27FC236}">
                <a16:creationId xmlns:a16="http://schemas.microsoft.com/office/drawing/2014/main" id="{753785A1-D6A5-B662-6F2F-6D4853F1FC1D}"/>
              </a:ext>
            </a:extLst>
          </p:cNvPr>
          <p:cNvPicPr>
            <a:picLocks noChangeAspect="1"/>
          </p:cNvPicPr>
          <p:nvPr/>
        </p:nvPicPr>
        <p:blipFill>
          <a:blip r:embed="rId15"/>
          <a:stretch>
            <a:fillRect/>
          </a:stretch>
        </p:blipFill>
        <p:spPr>
          <a:xfrm>
            <a:off x="7970361" y="3881624"/>
            <a:ext cx="2776265" cy="831600"/>
          </a:xfrm>
          <a:prstGeom prst="rect">
            <a:avLst/>
          </a:prstGeom>
        </p:spPr>
      </p:pic>
      <p:pic>
        <p:nvPicPr>
          <p:cNvPr id="19" name="cur_el_idioma_de_los_dioses_vocals" descr="cur_el_idioma_de_los_dioses_vocals">
            <a:hlinkClick r:id="" action="ppaction://media"/>
            <a:extLst>
              <a:ext uri="{FF2B5EF4-FFF2-40B4-BE49-F238E27FC236}">
                <a16:creationId xmlns:a16="http://schemas.microsoft.com/office/drawing/2014/main" id="{71C6C717-37DA-4D2D-E774-12030D608C64}"/>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0965716" y="1554053"/>
            <a:ext cx="812800" cy="812800"/>
          </a:xfrm>
          <a:prstGeom prst="rect">
            <a:avLst/>
          </a:prstGeom>
        </p:spPr>
      </p:pic>
      <p:pic>
        <p:nvPicPr>
          <p:cNvPr id="21" name="cut_el_idioma_de_los_dioses_bass" descr="cut_el_idioma_de_los_dioses_bass">
            <a:hlinkClick r:id="" action="ppaction://media"/>
            <a:extLst>
              <a:ext uri="{FF2B5EF4-FFF2-40B4-BE49-F238E27FC236}">
                <a16:creationId xmlns:a16="http://schemas.microsoft.com/office/drawing/2014/main" id="{F6468291-8606-814F-5CCC-C0F0CF8ADB7C}"/>
              </a:ext>
            </a:extLst>
          </p:cNvPr>
          <p:cNvPicPr>
            <a:picLocks noChangeAspect="1"/>
          </p:cNvPicPr>
          <p:nvPr>
            <a:audioFile r:link="rId4"/>
            <p:extLst>
              <p:ext uri="{DAA4B4D4-6D71-4841-9C94-3DE7FCFB9230}">
                <p14:media xmlns:p14="http://schemas.microsoft.com/office/powerpoint/2010/main" r:embed="rId3"/>
              </p:ext>
            </p:extLst>
          </p:nvPr>
        </p:nvPicPr>
        <p:blipFill>
          <a:blip r:embed="rId16"/>
          <a:stretch>
            <a:fillRect/>
          </a:stretch>
        </p:blipFill>
        <p:spPr>
          <a:xfrm>
            <a:off x="10965716" y="3803739"/>
            <a:ext cx="812800" cy="812800"/>
          </a:xfrm>
          <a:prstGeom prst="rect">
            <a:avLst/>
          </a:prstGeom>
        </p:spPr>
      </p:pic>
      <p:pic>
        <p:nvPicPr>
          <p:cNvPr id="22" name="cut_el_idioma_de_los_dioses_drums" descr="cut_el_idioma_de_los_dioses_drums">
            <a:hlinkClick r:id="" action="ppaction://media"/>
            <a:extLst>
              <a:ext uri="{FF2B5EF4-FFF2-40B4-BE49-F238E27FC236}">
                <a16:creationId xmlns:a16="http://schemas.microsoft.com/office/drawing/2014/main" id="{5CA64733-CE65-150A-3D5D-253A9F485AAE}"/>
              </a:ext>
            </a:extLst>
          </p:cNvPr>
          <p:cNvPicPr>
            <a:picLocks noChangeAspect="1"/>
          </p:cNvPicPr>
          <p:nvPr>
            <a:audioFile r:link="rId6"/>
            <p:extLst>
              <p:ext uri="{DAA4B4D4-6D71-4841-9C94-3DE7FCFB9230}">
                <p14:media xmlns:p14="http://schemas.microsoft.com/office/powerpoint/2010/main" r:embed="rId5"/>
              </p:ext>
            </p:extLst>
          </p:nvPr>
        </p:nvPicPr>
        <p:blipFill>
          <a:blip r:embed="rId16"/>
          <a:stretch>
            <a:fillRect/>
          </a:stretch>
        </p:blipFill>
        <p:spPr>
          <a:xfrm>
            <a:off x="10965716" y="4937857"/>
            <a:ext cx="812800" cy="812800"/>
          </a:xfrm>
          <a:prstGeom prst="rect">
            <a:avLst/>
          </a:prstGeom>
        </p:spPr>
      </p:pic>
      <p:pic>
        <p:nvPicPr>
          <p:cNvPr id="23" name="cut_el_idioma_de_los_dioses_other" descr="cut_el_idioma_de_los_dioses_other">
            <a:hlinkClick r:id="" action="ppaction://media"/>
            <a:extLst>
              <a:ext uri="{FF2B5EF4-FFF2-40B4-BE49-F238E27FC236}">
                <a16:creationId xmlns:a16="http://schemas.microsoft.com/office/drawing/2014/main" id="{D3C52E4E-7BE2-B872-E830-E1F1991DF32B}"/>
              </a:ext>
            </a:extLst>
          </p:cNvPr>
          <p:cNvPicPr>
            <a:picLocks noChangeAspect="1"/>
          </p:cNvPicPr>
          <p:nvPr>
            <a:audioFile r:link="rId8"/>
            <p:extLst>
              <p:ext uri="{DAA4B4D4-6D71-4841-9C94-3DE7FCFB9230}">
                <p14:media xmlns:p14="http://schemas.microsoft.com/office/powerpoint/2010/main" r:embed="rId7"/>
              </p:ext>
            </p:extLst>
          </p:nvPr>
        </p:nvPicPr>
        <p:blipFill>
          <a:blip r:embed="rId16"/>
          <a:stretch>
            <a:fillRect/>
          </a:stretch>
        </p:blipFill>
        <p:spPr>
          <a:xfrm>
            <a:off x="10965716" y="2680890"/>
            <a:ext cx="812800" cy="812800"/>
          </a:xfrm>
          <a:prstGeom prst="rect">
            <a:avLst/>
          </a:prstGeom>
        </p:spPr>
      </p:pic>
      <p:pic>
        <p:nvPicPr>
          <p:cNvPr id="19458" name="Picture 2" descr="El Idioma De Los Dioses - song and lyrics by Nach | Spotify">
            <a:extLst>
              <a:ext uri="{FF2B5EF4-FFF2-40B4-BE49-F238E27FC236}">
                <a16:creationId xmlns:a16="http://schemas.microsoft.com/office/drawing/2014/main" id="{62C6B4BA-65E2-5AF7-03EB-500CC131CD7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27717" y="3055960"/>
            <a:ext cx="1136565" cy="1136565"/>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E3FC70B-BC98-22E3-040B-1A87F6FF4E0C}"/>
              </a:ext>
            </a:extLst>
          </p:cNvPr>
          <p:cNvCxnSpPr>
            <a:cxnSpLocks/>
          </p:cNvCxnSpPr>
          <p:nvPr/>
        </p:nvCxnSpPr>
        <p:spPr>
          <a:xfrm flipV="1">
            <a:off x="6867118" y="2160270"/>
            <a:ext cx="928142" cy="14418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A87A298B-69DB-B644-9358-A52FE35C6290}"/>
              </a:ext>
            </a:extLst>
          </p:cNvPr>
          <p:cNvCxnSpPr>
            <a:cxnSpLocks/>
          </p:cNvCxnSpPr>
          <p:nvPr/>
        </p:nvCxnSpPr>
        <p:spPr>
          <a:xfrm flipV="1">
            <a:off x="6867118" y="3211830"/>
            <a:ext cx="928142" cy="3925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A9F7ACA3-3CD8-4D12-451E-CFE1500EC5E5}"/>
              </a:ext>
            </a:extLst>
          </p:cNvPr>
          <p:cNvCxnSpPr>
            <a:cxnSpLocks/>
          </p:cNvCxnSpPr>
          <p:nvPr/>
        </p:nvCxnSpPr>
        <p:spPr>
          <a:xfrm>
            <a:off x="6867118" y="3615788"/>
            <a:ext cx="813842" cy="78476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503C4DAB-2BC6-8C99-0E67-BC4D78D45277}"/>
              </a:ext>
            </a:extLst>
          </p:cNvPr>
          <p:cNvCxnSpPr>
            <a:cxnSpLocks/>
          </p:cNvCxnSpPr>
          <p:nvPr/>
        </p:nvCxnSpPr>
        <p:spPr>
          <a:xfrm>
            <a:off x="6867118" y="3615788"/>
            <a:ext cx="928142" cy="188204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33" name="cut_el_idioma_de_los_dioses_full" descr="cut_el_idioma_de_los_dioses_full">
            <a:hlinkClick r:id="" action="ppaction://media"/>
            <a:extLst>
              <a:ext uri="{FF2B5EF4-FFF2-40B4-BE49-F238E27FC236}">
                <a16:creationId xmlns:a16="http://schemas.microsoft.com/office/drawing/2014/main" id="{6F78E450-AFB1-BB7D-4E9D-034D96FE2116}"/>
              </a:ext>
            </a:extLst>
          </p:cNvPr>
          <p:cNvPicPr>
            <a:picLocks noChangeAspect="1"/>
          </p:cNvPicPr>
          <p:nvPr>
            <a:audioFile r:link="rId10"/>
            <p:extLst>
              <p:ext uri="{DAA4B4D4-6D71-4841-9C94-3DE7FCFB9230}">
                <p14:media xmlns:p14="http://schemas.microsoft.com/office/powerpoint/2010/main" r:embed="rId9"/>
              </p:ext>
            </p:extLst>
          </p:nvPr>
        </p:nvPicPr>
        <p:blipFill>
          <a:blip r:embed="rId16"/>
          <a:stretch>
            <a:fillRect/>
          </a:stretch>
        </p:blipFill>
        <p:spPr>
          <a:xfrm>
            <a:off x="5739699" y="2104436"/>
            <a:ext cx="812800" cy="812800"/>
          </a:xfrm>
          <a:prstGeom prst="rect">
            <a:avLst/>
          </a:prstGeom>
        </p:spPr>
      </p:pic>
      <p:sp>
        <p:nvSpPr>
          <p:cNvPr id="34" name="Content Placeholder 2">
            <a:extLst>
              <a:ext uri="{FF2B5EF4-FFF2-40B4-BE49-F238E27FC236}">
                <a16:creationId xmlns:a16="http://schemas.microsoft.com/office/drawing/2014/main" id="{CCAEE2D2-72D5-93E1-C5F6-4D8D6C3DB09F}"/>
              </a:ext>
            </a:extLst>
          </p:cNvPr>
          <p:cNvSpPr>
            <a:spLocks noGrp="1"/>
          </p:cNvSpPr>
          <p:nvPr>
            <p:ph idx="1"/>
          </p:nvPr>
        </p:nvSpPr>
        <p:spPr>
          <a:xfrm>
            <a:off x="578855" y="1751873"/>
            <a:ext cx="4172952" cy="4100323"/>
          </a:xfrm>
        </p:spPr>
        <p:txBody>
          <a:bodyPr anchor="t">
            <a:normAutofit/>
          </a:bodyPr>
          <a:lstStyle/>
          <a:p>
            <a:r>
              <a:rPr lang="en-GB" sz="2000" dirty="0"/>
              <a:t>Near-perfect results in almost all situations, even with loud background music</a:t>
            </a:r>
          </a:p>
          <a:p>
            <a:endParaRPr lang="en-GB" sz="2000" dirty="0"/>
          </a:p>
          <a:p>
            <a:r>
              <a:rPr lang="en-GB" sz="2000" dirty="0"/>
              <a:t>Even with voices with effects: dubbed voices, chorus, reverb, etc.</a:t>
            </a:r>
          </a:p>
          <a:p>
            <a:endParaRPr lang="en-GB" sz="2000" dirty="0"/>
          </a:p>
          <a:p>
            <a:r>
              <a:rPr lang="en-GB" sz="2000" dirty="0"/>
              <a:t>Issues: Some songs include vocals on the bases, multiple singers, etc.</a:t>
            </a:r>
          </a:p>
        </p:txBody>
      </p:sp>
      <p:sp>
        <p:nvSpPr>
          <p:cNvPr id="35" name="Content Placeholder 2">
            <a:extLst>
              <a:ext uri="{FF2B5EF4-FFF2-40B4-BE49-F238E27FC236}">
                <a16:creationId xmlns:a16="http://schemas.microsoft.com/office/drawing/2014/main" id="{3229C29C-1CA4-238A-9038-D486F8905EA7}"/>
              </a:ext>
            </a:extLst>
          </p:cNvPr>
          <p:cNvSpPr txBox="1">
            <a:spLocks/>
          </p:cNvSpPr>
          <p:nvPr/>
        </p:nvSpPr>
        <p:spPr>
          <a:xfrm>
            <a:off x="5292351" y="4381334"/>
            <a:ext cx="1707495" cy="13323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000" dirty="0"/>
              <a:t>El </a:t>
            </a:r>
            <a:r>
              <a:rPr lang="en-GB" sz="2000" dirty="0" err="1"/>
              <a:t>Idioma</a:t>
            </a:r>
            <a:r>
              <a:rPr lang="en-GB" sz="2000" dirty="0"/>
              <a:t> de </a:t>
            </a:r>
            <a:r>
              <a:rPr lang="en-GB" sz="2000" dirty="0" err="1"/>
              <a:t>los</a:t>
            </a:r>
            <a:r>
              <a:rPr lang="en-GB" sz="2000" dirty="0"/>
              <a:t> dioses</a:t>
            </a:r>
          </a:p>
          <a:p>
            <a:pPr marL="0" indent="0" algn="ctr">
              <a:buNone/>
            </a:pPr>
            <a:r>
              <a:rPr lang="en-GB" sz="2000" dirty="0"/>
              <a:t>(2011)</a:t>
            </a:r>
          </a:p>
        </p:txBody>
      </p:sp>
      <p:sp>
        <p:nvSpPr>
          <p:cNvPr id="37" name="TextBox 36">
            <a:extLst>
              <a:ext uri="{FF2B5EF4-FFF2-40B4-BE49-F238E27FC236}">
                <a16:creationId xmlns:a16="http://schemas.microsoft.com/office/drawing/2014/main" id="{86ACAA01-A8F5-0736-9799-0ADD788BCE6E}"/>
              </a:ext>
            </a:extLst>
          </p:cNvPr>
          <p:cNvSpPr txBox="1"/>
          <p:nvPr/>
        </p:nvSpPr>
        <p:spPr>
          <a:xfrm>
            <a:off x="10954921" y="2174906"/>
            <a:ext cx="834390" cy="369332"/>
          </a:xfrm>
          <a:prstGeom prst="rect">
            <a:avLst/>
          </a:prstGeom>
          <a:noFill/>
        </p:spPr>
        <p:txBody>
          <a:bodyPr wrap="square">
            <a:spAutoFit/>
          </a:bodyPr>
          <a:lstStyle/>
          <a:p>
            <a:pPr marL="0" indent="0" algn="ctr">
              <a:buNone/>
            </a:pPr>
            <a:r>
              <a:rPr lang="en-GB" sz="1800" dirty="0"/>
              <a:t>Vocals</a:t>
            </a:r>
          </a:p>
        </p:txBody>
      </p:sp>
      <p:sp>
        <p:nvSpPr>
          <p:cNvPr id="39" name="TextBox 38">
            <a:extLst>
              <a:ext uri="{FF2B5EF4-FFF2-40B4-BE49-F238E27FC236}">
                <a16:creationId xmlns:a16="http://schemas.microsoft.com/office/drawing/2014/main" id="{47D37D28-F727-EBF2-0887-49912AFE9999}"/>
              </a:ext>
            </a:extLst>
          </p:cNvPr>
          <p:cNvSpPr txBox="1"/>
          <p:nvPr/>
        </p:nvSpPr>
        <p:spPr>
          <a:xfrm>
            <a:off x="10796953" y="3458835"/>
            <a:ext cx="1036978" cy="369332"/>
          </a:xfrm>
          <a:prstGeom prst="rect">
            <a:avLst/>
          </a:prstGeom>
          <a:noFill/>
        </p:spPr>
        <p:txBody>
          <a:bodyPr wrap="square">
            <a:spAutoFit/>
          </a:bodyPr>
          <a:lstStyle/>
          <a:p>
            <a:pPr marL="0" indent="0" algn="ctr">
              <a:buNone/>
            </a:pPr>
            <a:r>
              <a:rPr lang="en-GB" sz="1800" dirty="0"/>
              <a:t>Other</a:t>
            </a:r>
          </a:p>
        </p:txBody>
      </p:sp>
      <p:sp>
        <p:nvSpPr>
          <p:cNvPr id="41" name="TextBox 40">
            <a:extLst>
              <a:ext uri="{FF2B5EF4-FFF2-40B4-BE49-F238E27FC236}">
                <a16:creationId xmlns:a16="http://schemas.microsoft.com/office/drawing/2014/main" id="{234443E2-17D7-FD5C-31FA-C76ECD737257}"/>
              </a:ext>
            </a:extLst>
          </p:cNvPr>
          <p:cNvSpPr txBox="1"/>
          <p:nvPr/>
        </p:nvSpPr>
        <p:spPr>
          <a:xfrm>
            <a:off x="10963880" y="4482600"/>
            <a:ext cx="816472" cy="369332"/>
          </a:xfrm>
          <a:prstGeom prst="rect">
            <a:avLst/>
          </a:prstGeom>
          <a:noFill/>
        </p:spPr>
        <p:txBody>
          <a:bodyPr wrap="square">
            <a:spAutoFit/>
          </a:bodyPr>
          <a:lstStyle/>
          <a:p>
            <a:pPr marL="0" indent="0" algn="ctr">
              <a:buNone/>
            </a:pPr>
            <a:r>
              <a:rPr lang="en-GB" sz="1800" dirty="0"/>
              <a:t>Bass</a:t>
            </a:r>
          </a:p>
        </p:txBody>
      </p:sp>
      <p:sp>
        <p:nvSpPr>
          <p:cNvPr id="43" name="TextBox 42">
            <a:extLst>
              <a:ext uri="{FF2B5EF4-FFF2-40B4-BE49-F238E27FC236}">
                <a16:creationId xmlns:a16="http://schemas.microsoft.com/office/drawing/2014/main" id="{8159ECD6-9D56-0F91-EE51-D48D1467D4EA}"/>
              </a:ext>
            </a:extLst>
          </p:cNvPr>
          <p:cNvSpPr txBox="1"/>
          <p:nvPr/>
        </p:nvSpPr>
        <p:spPr>
          <a:xfrm>
            <a:off x="10908045" y="5635792"/>
            <a:ext cx="928143" cy="369332"/>
          </a:xfrm>
          <a:prstGeom prst="rect">
            <a:avLst/>
          </a:prstGeom>
          <a:noFill/>
        </p:spPr>
        <p:txBody>
          <a:bodyPr wrap="square">
            <a:spAutoFit/>
          </a:bodyPr>
          <a:lstStyle/>
          <a:p>
            <a:pPr marL="0" indent="0" algn="ctr">
              <a:buNone/>
            </a:pPr>
            <a:r>
              <a:rPr lang="en-GB" sz="1800" dirty="0"/>
              <a:t>Drums</a:t>
            </a:r>
          </a:p>
        </p:txBody>
      </p:sp>
      <p:sp>
        <p:nvSpPr>
          <p:cNvPr id="44" name="Slide Number Placeholder 43">
            <a:extLst>
              <a:ext uri="{FF2B5EF4-FFF2-40B4-BE49-F238E27FC236}">
                <a16:creationId xmlns:a16="http://schemas.microsoft.com/office/drawing/2014/main" id="{E537E348-6B25-020C-4650-81AF2996FBB5}"/>
              </a:ext>
            </a:extLst>
          </p:cNvPr>
          <p:cNvSpPr>
            <a:spLocks noGrp="1"/>
          </p:cNvSpPr>
          <p:nvPr>
            <p:ph type="sldNum" sz="quarter" idx="12"/>
          </p:nvPr>
        </p:nvSpPr>
        <p:spPr/>
        <p:txBody>
          <a:bodyPr/>
          <a:lstStyle/>
          <a:p>
            <a:fld id="{8A7A6979-0714-4377-B894-6BE4C2D6E202}" type="slidenum">
              <a:rPr lang="en-US" smtClean="0"/>
              <a:pPr/>
              <a:t>7</a:t>
            </a:fld>
            <a:endParaRPr lang="en-US" dirty="0"/>
          </a:p>
        </p:txBody>
      </p:sp>
    </p:spTree>
    <p:extLst>
      <p:ext uri="{BB962C8B-B14F-4D97-AF65-F5344CB8AC3E}">
        <p14:creationId xmlns:p14="http://schemas.microsoft.com/office/powerpoint/2010/main" val="422538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82" fill="hold"/>
                                        <p:tgtEl>
                                          <p:spTgt spid="3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382" fill="hold"/>
                                        <p:tgtEl>
                                          <p:spTgt spid="1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9382" fill="hold"/>
                                        <p:tgtEl>
                                          <p:spTgt spid="23"/>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9382" fill="hold"/>
                                        <p:tgtEl>
                                          <p:spTgt spid="21"/>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9382"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3" fill="hold" display="0">
                  <p:stCondLst>
                    <p:cond delay="indefinite"/>
                  </p:stCondLst>
                  <p:endCondLst>
                    <p:cond evt="onStopAudio" delay="0">
                      <p:tgtEl>
                        <p:sldTgt/>
                      </p:tgtEl>
                    </p:cond>
                    <p:cond evt="onNext" delay="0">
                      <p:tgtEl>
                        <p:sldTgt/>
                      </p:tgtEl>
                    </p:cond>
                  </p:endCondLst>
                </p:cTn>
                <p:tgtEl>
                  <p:spTgt spid="19"/>
                </p:tgtEl>
              </p:cMediaNode>
            </p:audio>
            <p:audio>
              <p:cMediaNode vol="80000">
                <p:cTn id="24" fill="hold" display="0">
                  <p:stCondLst>
                    <p:cond delay="indefinite"/>
                  </p:stCondLst>
                  <p:endCondLst>
                    <p:cond evt="onStopAudio" delay="0">
                      <p:tgtEl>
                        <p:sldTgt/>
                      </p:tgtEl>
                    </p:cond>
                    <p:cond evt="onNext" delay="0">
                      <p:tgtEl>
                        <p:sldTgt/>
                      </p:tgtEl>
                    </p:cond>
                  </p:endCondLst>
                </p:cTn>
                <p:tgtEl>
                  <p:spTgt spid="21"/>
                </p:tgtEl>
              </p:cMediaNode>
            </p:audio>
            <p:audio>
              <p:cMediaNode vol="80000">
                <p:cTn id="25" fill="hold" display="0">
                  <p:stCondLst>
                    <p:cond delay="indefinite"/>
                  </p:stCondLst>
                  <p:endCondLst>
                    <p:cond evt="onStopAudio" delay="0">
                      <p:tgtEl>
                        <p:sldTgt/>
                      </p:tgtEl>
                    </p:cond>
                    <p:cond evt="onNext" delay="0">
                      <p:tgtEl>
                        <p:sldTgt/>
                      </p:tgtEl>
                    </p:cond>
                  </p:endCondLst>
                </p:cTn>
                <p:tgtEl>
                  <p:spTgt spid="22"/>
                </p:tgtEl>
              </p:cMediaNode>
            </p:audio>
            <p:audio>
              <p:cMediaNode vol="80000">
                <p:cTn id="26" fill="hold" display="0">
                  <p:stCondLst>
                    <p:cond delay="indefinite"/>
                  </p:stCondLst>
                  <p:endCondLst>
                    <p:cond evt="onStopAudio" delay="0">
                      <p:tgtEl>
                        <p:sldTgt/>
                      </p:tgtEl>
                    </p:cond>
                    <p:cond evt="onNext" delay="0">
                      <p:tgtEl>
                        <p:sldTgt/>
                      </p:tgtEl>
                    </p:cond>
                  </p:endCondLst>
                </p:cTn>
                <p:tgtEl>
                  <p:spTgt spid="23"/>
                </p:tgtEl>
              </p:cMediaNode>
            </p:audio>
            <p:audio>
              <p:cMediaNode vol="80000">
                <p:cTn id="27" fill="hold" display="0">
                  <p:stCondLst>
                    <p:cond delay="indefinite"/>
                  </p:stCondLst>
                  <p:endCondLst>
                    <p:cond evt="onStopAudio" delay="0">
                      <p:tgtEl>
                        <p:sldTgt/>
                      </p:tgtEl>
                    </p:cond>
                    <p:cond evt="onNext" delay="0">
                      <p:tgtEl>
                        <p:sldTgt/>
                      </p:tgtEl>
                    </p:cond>
                  </p:endCondLst>
                </p:cTn>
                <p:tgtEl>
                  <p:spTgt spid="3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FB85468-A288-2487-345D-B7CCE14E6AF2}"/>
              </a:ext>
            </a:extLst>
          </p:cNvPr>
          <p:cNvSpPr txBox="1">
            <a:spLocks/>
          </p:cNvSpPr>
          <p:nvPr/>
        </p:nvSpPr>
        <p:spPr>
          <a:xfrm>
            <a:off x="470157" y="422817"/>
            <a:ext cx="11251685" cy="10410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4000" b="0" i="0" u="none" strike="noStrike" kern="1200" cap="none" spc="0" normalizeH="0" baseline="0" noProof="0" dirty="0">
                <a:ln>
                  <a:noFill/>
                </a:ln>
                <a:solidFill>
                  <a:prstClr val="black"/>
                </a:solidFill>
                <a:effectLst/>
                <a:uLnTx/>
                <a:uFillTx/>
                <a:latin typeface="Calibri Light" panose="020F0302020204030204"/>
                <a:ea typeface="+mj-ea"/>
                <a:cs typeface="+mj-cs"/>
              </a:rPr>
              <a:t>4. Data processing</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rPr>
              <a:t> 4.2 Speech Transcription</a:t>
            </a:r>
          </a:p>
        </p:txBody>
      </p:sp>
      <p:sp>
        <p:nvSpPr>
          <p:cNvPr id="34" name="Content Placeholder 2">
            <a:extLst>
              <a:ext uri="{FF2B5EF4-FFF2-40B4-BE49-F238E27FC236}">
                <a16:creationId xmlns:a16="http://schemas.microsoft.com/office/drawing/2014/main" id="{CCAEE2D2-72D5-93E1-C5F6-4D8D6C3DB09F}"/>
              </a:ext>
            </a:extLst>
          </p:cNvPr>
          <p:cNvSpPr>
            <a:spLocks noGrp="1"/>
          </p:cNvSpPr>
          <p:nvPr>
            <p:ph idx="1"/>
          </p:nvPr>
        </p:nvSpPr>
        <p:spPr>
          <a:xfrm>
            <a:off x="550689" y="1560947"/>
            <a:ext cx="5140108" cy="3855056"/>
          </a:xfrm>
        </p:spPr>
        <p:txBody>
          <a:bodyPr anchor="t">
            <a:normAutofit/>
          </a:bodyPr>
          <a:lstStyle/>
          <a:p>
            <a:r>
              <a:rPr lang="en-GB" sz="2000" dirty="0"/>
              <a:t>Use Whisper to transcribe all the vocals tracks separated in the last stage.</a:t>
            </a:r>
          </a:p>
          <a:p>
            <a:r>
              <a:rPr lang="en-GB" sz="2000" dirty="0"/>
              <a:t>Model released by OpenAI in Sept. 2022 (</a:t>
            </a:r>
            <a:r>
              <a:rPr lang="en-GB" sz="2000" dirty="0">
                <a:hlinkClick r:id="rId2"/>
              </a:rPr>
              <a:t>GitHub</a:t>
            </a:r>
            <a:r>
              <a:rPr lang="en-GB" sz="2000" dirty="0"/>
              <a:t>)</a:t>
            </a:r>
          </a:p>
          <a:p>
            <a:r>
              <a:rPr lang="en-GB" sz="2000" dirty="0"/>
              <a:t>SOTA results for general purpose speech-to-text transcriptions</a:t>
            </a:r>
          </a:p>
          <a:p>
            <a:r>
              <a:rPr lang="en-GB" sz="2000" dirty="0"/>
              <a:t>I generated transcriptions for the 117 songs with timestamps at a sentence level</a:t>
            </a:r>
          </a:p>
          <a:p>
            <a:r>
              <a:rPr lang="en-GB" sz="2000" dirty="0"/>
              <a:t>Use of model “large” due to the complexity of the speech (fast, strange words, voice effects, etc).</a:t>
            </a:r>
          </a:p>
        </p:txBody>
      </p:sp>
      <p:pic>
        <p:nvPicPr>
          <p:cNvPr id="21506" name="Picture 2" descr="Approach">
            <a:extLst>
              <a:ext uri="{FF2B5EF4-FFF2-40B4-BE49-F238E27FC236}">
                <a16:creationId xmlns:a16="http://schemas.microsoft.com/office/drawing/2014/main" id="{A56B4607-2CA5-9C5A-904A-DD43819C67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071" y="1101969"/>
            <a:ext cx="5538497" cy="41968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79479F6-8AC1-8094-3702-F0D51A3B22D8}"/>
              </a:ext>
            </a:extLst>
          </p:cNvPr>
          <p:cNvSpPr txBox="1"/>
          <p:nvPr/>
        </p:nvSpPr>
        <p:spPr>
          <a:xfrm>
            <a:off x="7533652" y="5306815"/>
            <a:ext cx="3311911" cy="338554"/>
          </a:xfrm>
          <a:prstGeom prst="rect">
            <a:avLst/>
          </a:prstGeom>
          <a:noFill/>
        </p:spPr>
        <p:txBody>
          <a:bodyPr wrap="square">
            <a:spAutoFit/>
          </a:bodyPr>
          <a:lstStyle/>
          <a:p>
            <a:r>
              <a:rPr lang="en-GB" sz="1600" dirty="0"/>
              <a:t>Whisper architecture</a:t>
            </a:r>
            <a:endParaRPr lang="en-ES" sz="1600" dirty="0"/>
          </a:p>
        </p:txBody>
      </p:sp>
      <p:sp>
        <p:nvSpPr>
          <p:cNvPr id="3" name="TextBox 2">
            <a:extLst>
              <a:ext uri="{FF2B5EF4-FFF2-40B4-BE49-F238E27FC236}">
                <a16:creationId xmlns:a16="http://schemas.microsoft.com/office/drawing/2014/main" id="{53C2D4F9-35BC-E9F3-9F77-E16E7BC02CC5}"/>
              </a:ext>
            </a:extLst>
          </p:cNvPr>
          <p:cNvSpPr txBox="1"/>
          <p:nvPr/>
        </p:nvSpPr>
        <p:spPr>
          <a:xfrm>
            <a:off x="696057" y="5414225"/>
            <a:ext cx="4576031" cy="646331"/>
          </a:xfrm>
          <a:prstGeom prst="rect">
            <a:avLst/>
          </a:prstGeom>
          <a:noFill/>
        </p:spPr>
        <p:txBody>
          <a:bodyPr wrap="square" rtlCol="0">
            <a:spAutoFit/>
          </a:bodyPr>
          <a:lstStyle/>
          <a:p>
            <a:r>
              <a:rPr lang="en-GB" sz="1200" dirty="0"/>
              <a:t>Robust Speech Recognition via Large-Scale Weak Supervision</a:t>
            </a:r>
            <a:r>
              <a:rPr lang="en-ES" sz="1200" dirty="0"/>
              <a:t>.</a:t>
            </a:r>
          </a:p>
          <a:p>
            <a:r>
              <a:rPr lang="en-GB" sz="1200" dirty="0"/>
              <a:t>Alec Radford, Jong </a:t>
            </a:r>
            <a:r>
              <a:rPr lang="en-GB" sz="1200" dirty="0" err="1"/>
              <a:t>Wook</a:t>
            </a:r>
            <a:r>
              <a:rPr lang="en-GB" sz="1200" dirty="0"/>
              <a:t> Kim, Tao Xu, Greg Brockman, Christine </a:t>
            </a:r>
            <a:r>
              <a:rPr lang="en-GB" sz="1200" dirty="0" err="1"/>
              <a:t>McLeavey</a:t>
            </a:r>
            <a:r>
              <a:rPr lang="en-GB" sz="1200" dirty="0"/>
              <a:t>, Ilya </a:t>
            </a:r>
            <a:r>
              <a:rPr lang="en-GB" sz="1200" dirty="0" err="1"/>
              <a:t>Sutskever</a:t>
            </a:r>
            <a:r>
              <a:rPr lang="en-GB" sz="1200" dirty="0"/>
              <a:t>.</a:t>
            </a:r>
            <a:r>
              <a:rPr lang="en-ES" sz="1200" dirty="0"/>
              <a:t> </a:t>
            </a:r>
            <a:r>
              <a:rPr lang="en-GB" sz="1200" dirty="0">
                <a:hlinkClick r:id="rId4"/>
              </a:rPr>
              <a:t>https://cdn.openai.com/papers/whisper.pdf</a:t>
            </a:r>
            <a:endParaRPr lang="en-ES" sz="1200" dirty="0"/>
          </a:p>
        </p:txBody>
      </p:sp>
      <p:sp>
        <p:nvSpPr>
          <p:cNvPr id="4" name="Slide Number Placeholder 3">
            <a:extLst>
              <a:ext uri="{FF2B5EF4-FFF2-40B4-BE49-F238E27FC236}">
                <a16:creationId xmlns:a16="http://schemas.microsoft.com/office/drawing/2014/main" id="{99428978-30FB-33A1-1D18-5D617011D24C}"/>
              </a:ext>
            </a:extLst>
          </p:cNvPr>
          <p:cNvSpPr>
            <a:spLocks noGrp="1"/>
          </p:cNvSpPr>
          <p:nvPr>
            <p:ph type="sldNum" sz="quarter" idx="12"/>
          </p:nvPr>
        </p:nvSpPr>
        <p:spPr/>
        <p:txBody>
          <a:bodyPr/>
          <a:lstStyle/>
          <a:p>
            <a:fld id="{8A7A6979-0714-4377-B894-6BE4C2D6E202}" type="slidenum">
              <a:rPr lang="en-US" smtClean="0"/>
              <a:pPr/>
              <a:t>8</a:t>
            </a:fld>
            <a:endParaRPr lang="en-US" dirty="0"/>
          </a:p>
        </p:txBody>
      </p:sp>
    </p:spTree>
    <p:extLst>
      <p:ext uri="{BB962C8B-B14F-4D97-AF65-F5344CB8AC3E}">
        <p14:creationId xmlns:p14="http://schemas.microsoft.com/office/powerpoint/2010/main" val="2915606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FB85468-A288-2487-345D-B7CCE14E6AF2}"/>
              </a:ext>
            </a:extLst>
          </p:cNvPr>
          <p:cNvSpPr txBox="1">
            <a:spLocks/>
          </p:cNvSpPr>
          <p:nvPr/>
        </p:nvSpPr>
        <p:spPr>
          <a:xfrm>
            <a:off x="470157" y="422817"/>
            <a:ext cx="11251685" cy="104106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4000" b="0" i="0" u="none" strike="noStrike" kern="1200" cap="none" spc="0" normalizeH="0" baseline="0" noProof="0" dirty="0">
                <a:ln>
                  <a:noFill/>
                </a:ln>
                <a:solidFill>
                  <a:prstClr val="black"/>
                </a:solidFill>
                <a:effectLst/>
                <a:uLnTx/>
                <a:uFillTx/>
                <a:latin typeface="Calibri Light" panose="020F0302020204030204"/>
                <a:ea typeface="+mj-ea"/>
                <a:cs typeface="+mj-cs"/>
              </a:rPr>
              <a:t>4. Data processing</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ES" sz="2400" b="0" i="0" u="none" strike="noStrike" kern="1200" cap="none" spc="0" normalizeH="0" baseline="0" noProof="0" dirty="0">
                <a:ln>
                  <a:noFill/>
                </a:ln>
                <a:solidFill>
                  <a:prstClr val="black"/>
                </a:solidFill>
                <a:effectLst/>
                <a:uLnTx/>
                <a:uFillTx/>
                <a:latin typeface="Calibri Light" panose="020F0302020204030204"/>
                <a:ea typeface="+mj-ea"/>
                <a:cs typeface="+mj-cs"/>
              </a:rPr>
              <a:t> 4.2 Speech Transcription - Example</a:t>
            </a:r>
          </a:p>
        </p:txBody>
      </p:sp>
      <p:sp>
        <p:nvSpPr>
          <p:cNvPr id="8" name="TextBox 7">
            <a:extLst>
              <a:ext uri="{FF2B5EF4-FFF2-40B4-BE49-F238E27FC236}">
                <a16:creationId xmlns:a16="http://schemas.microsoft.com/office/drawing/2014/main" id="{4013C360-1ED3-1CDE-17B3-9121177BAA4E}"/>
              </a:ext>
            </a:extLst>
          </p:cNvPr>
          <p:cNvSpPr txBox="1"/>
          <p:nvPr/>
        </p:nvSpPr>
        <p:spPr>
          <a:xfrm>
            <a:off x="3514726" y="2274838"/>
            <a:ext cx="8486775" cy="2308324"/>
          </a:xfrm>
          <a:prstGeom prst="rect">
            <a:avLst/>
          </a:prstGeom>
          <a:noFill/>
        </p:spPr>
        <p:txBody>
          <a:bodyPr wrap="square">
            <a:spAutoFit/>
          </a:bodyPr>
          <a:lstStyle/>
          <a:p>
            <a:r>
              <a:rPr lang="en-ES" dirty="0"/>
              <a:t>1.12                                                                                                                                              9.52     </a:t>
            </a:r>
          </a:p>
          <a:p>
            <a:r>
              <a:rPr lang="en-ES" dirty="0"/>
              <a:t>Oh, el gran Nach, Tito, Falsa Alarma, Mano con mano, es el club de los olvidados.  </a:t>
            </a:r>
          </a:p>
          <a:p>
            <a:endParaRPr lang="en-ES" dirty="0"/>
          </a:p>
          <a:p>
            <a:r>
              <a:rPr lang="en-ES" dirty="0"/>
              <a:t>9.52                                                                                                                                            15.28     </a:t>
            </a:r>
          </a:p>
          <a:p>
            <a:r>
              <a:rPr lang="en-ES" dirty="0"/>
              <a:t>Alza la vista más allá del barrio, intenta abrir los ojos y </a:t>
            </a:r>
            <a:r>
              <a:rPr lang="en-ES" dirty="0">
                <a:solidFill>
                  <a:srgbClr val="FF0000"/>
                </a:solidFill>
              </a:rPr>
              <a:t>sate el</a:t>
            </a:r>
            <a:r>
              <a:rPr lang="en-ES" dirty="0"/>
              <a:t> ruido diario, por favor. </a:t>
            </a:r>
          </a:p>
          <a:p>
            <a:endParaRPr lang="en-ES" dirty="0"/>
          </a:p>
          <a:p>
            <a:r>
              <a:rPr lang="en-ES" dirty="0"/>
              <a:t>15.28                                                                                                                                          20.44     </a:t>
            </a:r>
          </a:p>
          <a:p>
            <a:r>
              <a:rPr lang="en-ES" dirty="0"/>
              <a:t>Objetos materiales en tu armario a los que no les das valor, vida fácil la del ágil vencedor. </a:t>
            </a:r>
          </a:p>
        </p:txBody>
      </p:sp>
      <p:pic>
        <p:nvPicPr>
          <p:cNvPr id="30" name="cut_el_club_de_los_olvidados" descr="cut_el_club_de_los_olvidados">
            <a:hlinkClick r:id="" action="ppaction://media"/>
            <a:extLst>
              <a:ext uri="{FF2B5EF4-FFF2-40B4-BE49-F238E27FC236}">
                <a16:creationId xmlns:a16="http://schemas.microsoft.com/office/drawing/2014/main" id="{07934853-5ED8-D1B2-529B-C87490EA579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60500" y="1757764"/>
            <a:ext cx="812800" cy="812800"/>
          </a:xfrm>
          <a:prstGeom prst="rect">
            <a:avLst/>
          </a:prstGeom>
        </p:spPr>
      </p:pic>
      <p:pic>
        <p:nvPicPr>
          <p:cNvPr id="23554" name="Picture 2" descr="Nach – El Club De Los Olvidados Lyrics | Genius Lyrics">
            <a:extLst>
              <a:ext uri="{FF2B5EF4-FFF2-40B4-BE49-F238E27FC236}">
                <a16:creationId xmlns:a16="http://schemas.microsoft.com/office/drawing/2014/main" id="{4213B0C1-9D7B-C1E5-0646-C70948D512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3469" y="2638016"/>
            <a:ext cx="1566862" cy="156686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0B7A137-EA57-F97E-443E-5755C216C407}"/>
              </a:ext>
            </a:extLst>
          </p:cNvPr>
          <p:cNvSpPr txBox="1"/>
          <p:nvPr/>
        </p:nvSpPr>
        <p:spPr>
          <a:xfrm>
            <a:off x="660480" y="4370788"/>
            <a:ext cx="2412840" cy="923330"/>
          </a:xfrm>
          <a:prstGeom prst="rect">
            <a:avLst/>
          </a:prstGeom>
          <a:noFill/>
        </p:spPr>
        <p:txBody>
          <a:bodyPr wrap="none" rtlCol="0">
            <a:spAutoFit/>
          </a:bodyPr>
          <a:lstStyle/>
          <a:p>
            <a:pPr algn="ctr"/>
            <a:r>
              <a:rPr lang="en-ES" dirty="0"/>
              <a:t>El club de los olvidados.</a:t>
            </a:r>
          </a:p>
          <a:p>
            <a:pPr algn="ctr"/>
            <a:r>
              <a:rPr lang="en-ES" dirty="0"/>
              <a:t>Poesía difusa (2003)</a:t>
            </a:r>
          </a:p>
          <a:p>
            <a:pPr algn="ctr"/>
            <a:r>
              <a:rPr lang="en-ES" dirty="0"/>
              <a:t>Nach, Falsalarma</a:t>
            </a:r>
          </a:p>
        </p:txBody>
      </p:sp>
      <p:sp>
        <p:nvSpPr>
          <p:cNvPr id="32" name="Slide Number Placeholder 31">
            <a:extLst>
              <a:ext uri="{FF2B5EF4-FFF2-40B4-BE49-F238E27FC236}">
                <a16:creationId xmlns:a16="http://schemas.microsoft.com/office/drawing/2014/main" id="{02B28029-D76F-A251-2624-8C2DACF90DDB}"/>
              </a:ext>
            </a:extLst>
          </p:cNvPr>
          <p:cNvSpPr>
            <a:spLocks noGrp="1"/>
          </p:cNvSpPr>
          <p:nvPr>
            <p:ph type="sldNum" sz="quarter" idx="12"/>
          </p:nvPr>
        </p:nvSpPr>
        <p:spPr/>
        <p:txBody>
          <a:bodyPr/>
          <a:lstStyle/>
          <a:p>
            <a:fld id="{8A7A6979-0714-4377-B894-6BE4C2D6E202}" type="slidenum">
              <a:rPr lang="en-US" smtClean="0"/>
              <a:pPr/>
              <a:t>9</a:t>
            </a:fld>
            <a:endParaRPr lang="en-US" dirty="0"/>
          </a:p>
        </p:txBody>
      </p:sp>
    </p:spTree>
    <p:extLst>
      <p:ext uri="{BB962C8B-B14F-4D97-AF65-F5344CB8AC3E}">
        <p14:creationId xmlns:p14="http://schemas.microsoft.com/office/powerpoint/2010/main" val="7174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60"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3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2762</TotalTime>
  <Words>2437</Words>
  <Application>Microsoft Macintosh PowerPoint</Application>
  <PresentationFormat>Widescreen</PresentationFormat>
  <Paragraphs>298</Paragraphs>
  <Slides>29</Slides>
  <Notes>0</Notes>
  <HiddenSlides>0</HiddenSlides>
  <MMClips>24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-apple-system</vt:lpstr>
      <vt:lpstr>.SFNS-Regular_wdth_opsz180000_GRAD_wght2580000</vt:lpstr>
      <vt:lpstr>Arial</vt:lpstr>
      <vt:lpstr>Calibri</vt:lpstr>
      <vt:lpstr>Calibri Light</vt:lpstr>
      <vt:lpstr>Office Theme</vt:lpstr>
      <vt:lpstr>Develop of a Text-To-Rap system</vt:lpstr>
      <vt:lpstr>Table of contents</vt:lpstr>
      <vt:lpstr>1. Previous work</vt:lpstr>
      <vt:lpstr>2.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 of a Text-To-Rap system</dc:title>
  <dc:creator>Pablo Marcos Manchon</dc:creator>
  <cp:lastModifiedBy>Pablo Marcos Manchon</cp:lastModifiedBy>
  <cp:revision>23</cp:revision>
  <dcterms:created xsi:type="dcterms:W3CDTF">2022-12-08T01:13:53Z</dcterms:created>
  <dcterms:modified xsi:type="dcterms:W3CDTF">2022-12-10T12:24:52Z</dcterms:modified>
</cp:coreProperties>
</file>